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07730be54d64634" /><Relationship Type="http://schemas.openxmlformats.org/officeDocument/2006/relationships/extended-properties" Target="/docProps/app.xml" Id="R040c180d51ee4ab4" /><Relationship Type="http://schemas.openxmlformats.org/officeDocument/2006/relationships/officeDocument" Target="/ppt/presentation.xml" Id="R7c996099c2df40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2c75cbc63a4cdc"/>
  </p:sldMasterIdLst>
  <p:notesMasterIdLst>
    <p:notesMasterId xmlns:r="http://schemas.openxmlformats.org/officeDocument/2006/relationships" r:id="R802dfdc2325647f0"/>
  </p:notesMasterIdLst>
  <p:sldIdLst>
    <p:sldId xmlns:r="http://schemas.openxmlformats.org/officeDocument/2006/relationships" id="256" r:id="Ra26ea24979674918"/>
    <p:sldId xmlns:r="http://schemas.openxmlformats.org/officeDocument/2006/relationships" id="257" r:id="Re70b24a57c934936"/>
    <p:sldId xmlns:r="http://schemas.openxmlformats.org/officeDocument/2006/relationships" id="258" r:id="R2926adf2f0334199"/>
    <p:sldId xmlns:r="http://schemas.openxmlformats.org/officeDocument/2006/relationships" id="259" r:id="Rcfe2d8892efe4717"/>
    <p:sldId xmlns:r="http://schemas.openxmlformats.org/officeDocument/2006/relationships" id="260" r:id="R11dcd46107f04efe"/>
    <p:sldId xmlns:r="http://schemas.openxmlformats.org/officeDocument/2006/relationships" id="261" r:id="R0880fb7673434fc1"/>
    <p:sldId xmlns:r="http://schemas.openxmlformats.org/officeDocument/2006/relationships" id="262" r:id="Rbf08044eb8cc40d6"/>
    <p:sldId xmlns:r="http://schemas.openxmlformats.org/officeDocument/2006/relationships" id="263" r:id="Rd1543595c6b34eb2"/>
    <p:sldId xmlns:r="http://schemas.openxmlformats.org/officeDocument/2006/relationships" id="264" r:id="R5c3d55ec379641eb"/>
    <p:sldId xmlns:r="http://schemas.openxmlformats.org/officeDocument/2006/relationships" id="265" r:id="R4b4be196e8db47bc"/>
    <p:sldId xmlns:r="http://schemas.openxmlformats.org/officeDocument/2006/relationships" id="266" r:id="R2ca17ae0027a4540"/>
    <p:sldId xmlns:r="http://schemas.openxmlformats.org/officeDocument/2006/relationships" id="267" r:id="R10349871c1434339"/>
    <p:sldId xmlns:r="http://schemas.openxmlformats.org/officeDocument/2006/relationships" id="268" r:id="R77d0b8246539493a"/>
    <p:sldId xmlns:r="http://schemas.openxmlformats.org/officeDocument/2006/relationships" id="269" r:id="Rbc7234eae38644bd"/>
    <p:sldId xmlns:r="http://schemas.openxmlformats.org/officeDocument/2006/relationships" id="270" r:id="Rdda87d58a2a14921"/>
    <p:sldId xmlns:r="http://schemas.openxmlformats.org/officeDocument/2006/relationships" id="271" r:id="Rffd06c159cee4c64"/>
    <p:sldId xmlns:r="http://schemas.openxmlformats.org/officeDocument/2006/relationships" id="272" r:id="R8c9883fcef154bc2"/>
    <p:sldId xmlns:r="http://schemas.openxmlformats.org/officeDocument/2006/relationships" id="273" r:id="Rb54d6a5f81cd40be"/>
    <p:sldId xmlns:r="http://schemas.openxmlformats.org/officeDocument/2006/relationships" id="274" r:id="R472a76f32fa54006"/>
  </p:sldIdLst>
  <p:sldSz cx="15240000" cy="85725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e28cdf4abc74a02" /><Relationship Type="http://schemas.openxmlformats.org/officeDocument/2006/relationships/slideMaster" Target="/ppt/slideMasters/slideMaster1.xml" Id="Rb42c75cbc63a4cdc" /><Relationship Type="http://schemas.openxmlformats.org/officeDocument/2006/relationships/notesMaster" Target="/ppt/notesMasters/notesMaster1.xml" Id="R802dfdc2325647f0" /><Relationship Type="http://schemas.openxmlformats.org/officeDocument/2006/relationships/presProps" Target="/ppt/presProps.xml" Id="R68bb5e3ce117448d" /><Relationship Type="http://schemas.openxmlformats.org/officeDocument/2006/relationships/tableStyles" Target="/ppt/tableStyles.xml" Id="R355c4764a9704c69" /><Relationship Type="http://schemas.openxmlformats.org/officeDocument/2006/relationships/slide" Target="/ppt/slides/slide1.xml" Id="Ra26ea24979674918" /><Relationship Type="http://schemas.openxmlformats.org/officeDocument/2006/relationships/slide" Target="/ppt/slides/slide2.xml" Id="Re70b24a57c934936" /><Relationship Type="http://schemas.openxmlformats.org/officeDocument/2006/relationships/slide" Target="/ppt/slides/slide3.xml" Id="R2926adf2f0334199" /><Relationship Type="http://schemas.openxmlformats.org/officeDocument/2006/relationships/slide" Target="/ppt/slides/slide4.xml" Id="Rcfe2d8892efe4717" /><Relationship Type="http://schemas.openxmlformats.org/officeDocument/2006/relationships/slide" Target="/ppt/slides/slide5.xml" Id="R11dcd46107f04efe" /><Relationship Type="http://schemas.openxmlformats.org/officeDocument/2006/relationships/slide" Target="/ppt/slides/slide6.xml" Id="R0880fb7673434fc1" /><Relationship Type="http://schemas.openxmlformats.org/officeDocument/2006/relationships/slide" Target="/ppt/slides/slide7.xml" Id="Rbf08044eb8cc40d6" /><Relationship Type="http://schemas.openxmlformats.org/officeDocument/2006/relationships/slide" Target="/ppt/slides/slide8.xml" Id="Rd1543595c6b34eb2" /><Relationship Type="http://schemas.openxmlformats.org/officeDocument/2006/relationships/slide" Target="/ppt/slides/slide9.xml" Id="R5c3d55ec379641eb" /><Relationship Type="http://schemas.openxmlformats.org/officeDocument/2006/relationships/slide" Target="/ppt/slides/slide10.xml" Id="R4b4be196e8db47bc" /><Relationship Type="http://schemas.openxmlformats.org/officeDocument/2006/relationships/slide" Target="/ppt/slides/slide11.xml" Id="R2ca17ae0027a4540" /><Relationship Type="http://schemas.openxmlformats.org/officeDocument/2006/relationships/slide" Target="/ppt/slides/slide12.xml" Id="R10349871c1434339" /><Relationship Type="http://schemas.openxmlformats.org/officeDocument/2006/relationships/slide" Target="/ppt/slides/slide13.xml" Id="R77d0b8246539493a" /><Relationship Type="http://schemas.openxmlformats.org/officeDocument/2006/relationships/slide" Target="/ppt/slides/slide14.xml" Id="Rbc7234eae38644bd" /><Relationship Type="http://schemas.openxmlformats.org/officeDocument/2006/relationships/slide" Target="/ppt/slides/slide15.xml" Id="Rdda87d58a2a14921" /><Relationship Type="http://schemas.openxmlformats.org/officeDocument/2006/relationships/slide" Target="/ppt/slides/slide16.xml" Id="Rffd06c159cee4c64" /><Relationship Type="http://schemas.openxmlformats.org/officeDocument/2006/relationships/slide" Target="/ppt/slides/slide17.xml" Id="R8c9883fcef154bc2" /><Relationship Type="http://schemas.openxmlformats.org/officeDocument/2006/relationships/slide" Target="/ppt/slides/slide18.xml" Id="Rb54d6a5f81cd40be" /><Relationship Type="http://schemas.openxmlformats.org/officeDocument/2006/relationships/slide" Target="/ppt/slides/slide19.xml" Id="R472a76f32fa5400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2bbb4ec6f494df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Сметрум">
      <a:dk1>
        <a:srgbClr val="193D2B"/>
      </a:dk1>
      <a:lt1>
        <a:srgbClr val="FFFFFF"/>
      </a:lt1>
      <a:dk2>
        <a:srgbClr val="2B2723"/>
      </a:dk2>
      <a:lt2>
        <a:srgbClr val="FFFDFC"/>
      </a:lt2>
      <a:accent1>
        <a:srgbClr val="285B3F"/>
      </a:accent1>
      <a:accent2>
        <a:srgbClr val="FFD233"/>
      </a:accent2>
      <a:accent3>
        <a:srgbClr val="2464EA"/>
      </a:accent3>
      <a:accent4>
        <a:srgbClr val="EAF1EC"/>
      </a:accent4>
      <a:accent5>
        <a:srgbClr val="6D645E"/>
      </a:accent5>
      <a:accent6>
        <a:srgbClr val="2B2723"/>
      </a:accent6>
      <a:hlink>
        <a:srgbClr val="2464EA"/>
      </a:hlink>
      <a:folHlink>
        <a:srgbClr val="285B3F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Сметрум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2fa5cfb3d06440e" /><Relationship Type="http://schemas.openxmlformats.org/officeDocument/2006/relationships/notesMaster" Target="/ppt/notesMasters/notesMaster1.xml" Id="R4b7f714279e24ee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30b1cfaf1f04a3e" /><Relationship Type="http://schemas.openxmlformats.org/officeDocument/2006/relationships/notesMaster" Target="/ppt/notesMasters/notesMaster1.xml" Id="Rc75067fa26c64c8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b0e09444bb943e7" /><Relationship Type="http://schemas.openxmlformats.org/officeDocument/2006/relationships/notesMaster" Target="/ppt/notesMasters/notesMaster1.xml" Id="R6b87c3488655446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55037f49623409e" /><Relationship Type="http://schemas.openxmlformats.org/officeDocument/2006/relationships/notesMaster" Target="/ppt/notesMasters/notesMaster1.xml" Id="Rd7c6215c461f41b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8e3d9279fc04f81" /><Relationship Type="http://schemas.openxmlformats.org/officeDocument/2006/relationships/notesMaster" Target="/ppt/notesMasters/notesMaster1.xml" Id="Rb34f0006ff4540f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f831be0eb0c4da6" /><Relationship Type="http://schemas.openxmlformats.org/officeDocument/2006/relationships/notesMaster" Target="/ppt/notesMasters/notesMaster1.xml" Id="R28654a0c500c4b0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9035eee428e44a3" /><Relationship Type="http://schemas.openxmlformats.org/officeDocument/2006/relationships/notesMaster" Target="/ppt/notesMasters/notesMaster1.xml" Id="Rfd52d6656b77411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ab55db9cffd4be6" /><Relationship Type="http://schemas.openxmlformats.org/officeDocument/2006/relationships/notesMaster" Target="/ppt/notesMasters/notesMaster1.xml" Id="Rf377e08195a344c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bba19fe47654810" /><Relationship Type="http://schemas.openxmlformats.org/officeDocument/2006/relationships/notesMaster" Target="/ppt/notesMasters/notesMaster1.xml" Id="R6cc2c2d6ede84df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361de087be24168" /><Relationship Type="http://schemas.openxmlformats.org/officeDocument/2006/relationships/notesMaster" Target="/ppt/notesMasters/notesMaster1.xml" Id="R75eedfc12d3e4bd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6ba6be2e74e4c6d" /><Relationship Type="http://schemas.openxmlformats.org/officeDocument/2006/relationships/notesMaster" Target="/ppt/notesMasters/notesMaster1.xml" Id="Ref79441092b647d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4e80eb57a32422e" /><Relationship Type="http://schemas.openxmlformats.org/officeDocument/2006/relationships/notesMaster" Target="/ppt/notesMasters/notesMaster1.xml" Id="Rce2d2c9bdd774bc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cefb02d2aa14eed" /><Relationship Type="http://schemas.openxmlformats.org/officeDocument/2006/relationships/notesMaster" Target="/ppt/notesMasters/notesMaster1.xml" Id="Rdcc8946cbdad45d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872753027a24fd1" /><Relationship Type="http://schemas.openxmlformats.org/officeDocument/2006/relationships/notesMaster" Target="/ppt/notesMasters/notesMaster1.xml" Id="R651998f940f541c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60ba8ce848e473f" /><Relationship Type="http://schemas.openxmlformats.org/officeDocument/2006/relationships/notesMaster" Target="/ppt/notesMasters/notesMaster1.xml" Id="R158716d490cf428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03c51e82b4c4036" /><Relationship Type="http://schemas.openxmlformats.org/officeDocument/2006/relationships/notesMaster" Target="/ppt/notesMasters/notesMaster1.xml" Id="R40c4d85ab9184d5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12f9c4a37df44eb" /><Relationship Type="http://schemas.openxmlformats.org/officeDocument/2006/relationships/notesMaster" Target="/ppt/notesMasters/notesMaster1.xml" Id="R39920a4ea962426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8a76ea4dbf54c4f" /><Relationship Type="http://schemas.openxmlformats.org/officeDocument/2006/relationships/notesMaster" Target="/ppt/notesMasters/notesMaster1.xml" Id="R2f6c5bf20515420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eb335c752c3420e" /><Relationship Type="http://schemas.openxmlformats.org/officeDocument/2006/relationships/notesMaster" Target="/ppt/notesMasters/notesMaster1.xml" Id="Rd2b8f7757a2a4af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Сметрум объединяет работу строительного объекта: от расчёта до выполнения и управленческой отчётности. Обложка — сгенерированная иллюстративная сцена, не фотография клиентского проекта. Все интерфейсы далее — реальные снимки приложения.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https://smetrum.ru</a:t>
            </a:r>
          </a:p>
          <a:p xmlns:a="http://schemas.openxmlformats.org/drawingml/2006/main">
            <a:r>
              <a:t>- D:/OSPanel/domains/smetrumini/release/presentation-20260831/build/cover-construction.png</a:t>
            </a:r>
          </a:p>
          <a:p xmlns:a="http://schemas.openxmlformats.org/drawingml/2006/main">
            <a:r>
              <a:t>- D:/OSPanel/domains/smetrumini/assets/brand/smetrum-logo-ru-transparent.png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На реальном экране показан канбан задач. Другие функции этого слайда: учёт времени и начислений в табеле, маршруты согласования по типам документов и суммам, история решений.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D:/OSPanel/domains/smetrumini/includes/public_modules.php</a:t>
            </a:r>
          </a:p>
          <a:p xmlns:a="http://schemas.openxmlformats.org/drawingml/2006/main">
            <a:r>
              <a:t>- D:/OSPanel/domains/smetrumini/assets/docs/tasks-kanban-overview.png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Финансовый модуль включает счета, доходы, расходы, платежный план и обязательства. На изображении демонстрационные операции; показанные суммы не являются результатами клиентов или обещанием доходности.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D:/OSPanel/domains/smetrumini/includes/public_modules.php</a:t>
            </a:r>
          </a:p>
          <a:p xmlns:a="http://schemas.openxmlformats.org/drawingml/2006/main">
            <a:r>
              <a:t>- D:/OSPanel/domains/smetrumini/assets/docs/finance-company-overview-current.png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Отчёты используют операции команды. Поддерживаются прибыль и убытки (P&amp;L), движение денежных средств, финансовые показатели и сроки проектов, взаиморасчёты и экспорт Excel. План, факт и обязательства помогают анализировать отклонения; точность зависит от введённых данных.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D:/OSPanel/domains/smetrumini/includes/public_modules.php</a:t>
            </a:r>
          </a:p>
          <a:p xmlns:a="http://schemas.openxmlformats.org/drawingml/2006/main">
            <a:r>
              <a:t>- D:/OSPanel/domains/smetrumini/assets/docs/reports-company-overview.png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Логотип для тёмного фона сгенерирован встроенным инструментом по исходному фирменному знаку: белые буквы «СМЕТРУМ», синий акцент, тёмно-зелёный фон.
[Sources]
- D:/OSPanel/domains/smetrumini/release/presentation-20260831/revision-2/smetrum-logo-dark-generated.png
- D:/OSPanel/domains/smetrumini/assets/brand/smetrum-logo-ru-transparent.png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Файлы проекта, генерация DOCX по шаблонам и переменным, редактор электронных таблиц и ИИ-помощник подтверждены публичным сайтом. ИИ не подменяет проверку специалистом. Набор виджетов и ИИ зависит от тарифа.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https://smetrum.ru</a:t>
            </a:r>
          </a:p>
          <a:p xmlns:a="http://schemas.openxmlformats.org/drawingml/2006/main">
            <a:r>
              <a:t>- D:/OSPanel/domains/smetrumini/includes/public_modules.php</a:t>
            </a:r>
          </a:p>
          <a:p xmlns:a="http://schemas.openxmlformats.org/drawingml/2006/main">
            <a:r>
              <a:t>- D:/OSPanel/domains/smetrumini/assets/docs/widgets-spreadsheet-window.png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Показан реальный проектный чат, включая сообщение из ВКонтакте и файл. Синхронизация зависит от подключенной интеграции, привязки и прав. Чаты и мобильные возможности зависят от тарифа.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https://smetrum.ru</a:t>
            </a:r>
          </a:p>
          <a:p xmlns:a="http://schemas.openxmlformats.org/drawingml/2006/main">
            <a:r>
              <a:t>- https://smetrum.ru/modules/mobile</a:t>
            </a:r>
          </a:p>
          <a:p xmlns:a="http://schemas.openxmlformats.org/drawingml/2006/main">
            <a:r>
              <a:t>- D:/OSPanel/domains/smetrumini/includes/support_docs.php</a:t>
            </a:r>
          </a:p>
          <a:p xmlns:a="http://schemas.openxmlformats.org/drawingml/2006/main">
            <a:r>
              <a:t>- D:/OSPanel/domains/smetrumini/assets/landing/messenger/smetrum-chat-project.png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Скриншоты сделаны в Android на демонстрационном аккаунте. Доступна установка APK с сайта. Поддерживаемые полевые записи хранятся локально до успешной синхронизации; это не полностью автономная работа всех функций. Чат и передача файлов требуют интернет. Нельзя очищать данные приложения до отправки очереди.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https://smetrum.ru/modules/mobile</a:t>
            </a:r>
          </a:p>
          <a:p xmlns:a="http://schemas.openxmlformats.org/drawingml/2006/main">
            <a:r>
              <a:t>- https://smetrum.ru/documentation?view=public&amp;article=mobile-android</a:t>
            </a:r>
          </a:p>
          <a:p xmlns:a="http://schemas.openxmlformats.org/drawingml/2006/main">
            <a:r>
              <a:t>- D:/OSPanel/domains/smetrumini/release/demo-showcase-2026-08-31/raw/01-home.png</a:t>
            </a:r>
          </a:p>
          <a:p xmlns:a="http://schemas.openxmlformats.org/drawingml/2006/main">
            <a:r>
              <a:t>- D:/OSPanel/domains/smetrumini/release/demo-showcase-2026-08-31/raw/05-measurements.png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Показан настоящий общий интерфейс мини-приложения Сметрум; оболочка Макс и ВК отличается. Мини-приложения требуют интернет и привязку аккаунта. На iPhone доступен этот формат; самостоятельное нативное приложение iOS находится в разработке, даты релиза не обещаны. Набор мобильных функций доступен в пробном периоде и на соответствующих командных тарифах.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https://smetrum.ru/documentation?view=public&amp;article=mobile-mini-apps</a:t>
            </a:r>
          </a:p>
          <a:p xmlns:a="http://schemas.openxmlformats.org/drawingml/2006/main">
            <a:r>
              <a:t>- https://smetrum.ru/documentation?view=public&amp;article=mobile-ios</a:t>
            </a:r>
          </a:p>
          <a:p xmlns:a="http://schemas.openxmlformats.org/drawingml/2006/main">
            <a:r>
              <a:t>- https://smetrum.ru</a:t>
            </a:r>
          </a:p>
          <a:p xmlns:a="http://schemas.openxmlformats.org/drawingml/2006/main">
            <a:r>
              <a:t>- D:/OSPanel/domains/smetrumini/release/presentation-20260831/build/mini.png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Роли определяют разделы и действия. Участники проектов назначаются отдельно: членство в одном проекте не даёт автоматический доступ ко всем данным компании. На слайде нет неподтверждённых заявлений о сертификации или специальных стандартах защиты.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D:/OSPanel/domains/smetrumini/includes/public_modules.php</a:t>
            </a:r>
          </a:p>
          <a:p xmlns:a="http://schemas.openxmlformats.org/drawingml/2006/main">
            <a:r>
              <a:t>- D:/OSPanel/domains/smetrumini/assets/docs/members-overview-current.png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Предложен сценарий пилотного использования на одном объекте, без обещания срока внедрения. 14-дневный бесплатный пробный период указан на действующем сайте. Тарифы и условия после пробного периода следует проверять на сайте перед отправкой коммерческого предложения.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https://smetrum.ru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Предложите потенциальному клиенту рассмотреть свой объект и выбрать пилотный процесс. Официальные контакты опубликованы на сайте Сметрум.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https://smetrum.ru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Логотип для тёмного фона сгенерирован встроенным инструментом по исходному фирменному знаку: белые буквы «СМЕТРУМ», синий акцент, тёмно-зелёный фон.
[Sources]
- D:/OSPanel/domains/smetrumini/release/presentation-20260831/revision-2/smetrum-logo-dark-generated.png
- D:/OSPanel/domains/smetrumini/assets/brand/smetrum-logo-ru-transparent.png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 типовые рабочие ситуации целевой аудитории, а не количественный результат исследования или обещание экономии. Связь сметы, снабжения, выполнения и финансов описана в публичных модулях продукта.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https://smetrum.ru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Логотип для тёмного фона сгенерирован встроенным инструментом по исходному фирменному знаку: белые буквы «СМЕТРУМ», синий акцент, тёмно-зелёный фон.
[Sources]
- D:/OSPanel/domains/smetrumini/release/presentation-20260831/revision-2/smetrum-logo-dark-generated.png
- D:/OSPanel/domains/smetrumini/assets/brand/smetrum-logo-ru-transparent.png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Позиционирование для строительных компаний и ремонтных бригад основано на связке проектных, строительных и управленческих функций. Это рекомендуемые сценарии применения, не перечень клиентских кейсов.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Карточка демонстрационного объекта «Лесной берег». В проекте собраны параметры объекта, участники, смета, закупки, финансовые данные, выполнение, документы и файлы.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https://smetrum.ru/modules/projects</a:t>
            </a:r>
          </a:p>
          <a:p xmlns:a="http://schemas.openxmlformats.org/drawingml/2006/main">
            <a:r>
              <a:t>- D:/OSPanel/domains/smetrumini/assets/docs/project-object-opened.png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Реальная смета с работами и ресурсами. Импорт XLSX/XLS/CSV, собственные справочники, расчёт себестоимости и стоимости для заказчика, версии и согласование подтверждены описанием модулей. Изображение кадрировано по высоте для читаемости, содержимое интерфейса не изменено.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D:/OSPanel/domains/smetrumini/includes/public_modules.php</a:t>
            </a:r>
          </a:p>
          <a:p xmlns:a="http://schemas.openxmlformats.org/drawingml/2006/main">
            <a:r>
              <a:t>- D:/OSPanel/domains/smetrumini/assets/docs/smeta-overview.png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График работ связан со сметой. Зависимости, сроки, ответственные и подтверждённое выполнение помогают контролировать последовательность работ. Экран кадрирован снизу.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D:/OSPanel/domains/smetrumini/includes/public_modules.php</a:t>
            </a:r>
          </a:p>
          <a:p xmlns:a="http://schemas.openxmlformats.org/drawingml/2006/main">
            <a:r>
              <a:t>- D:/OSPanel/domains/smetrumini/assets/docs/smeta-gantt-view.png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Заявки связаны с объектом и работами сметы. Снабжение показывает плановые и фактические цены, статусы заказов и этапы поставки. Из списка заказов показана верхняя часть с заполненными строками.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D:/OSPanel/domains/smetrumini/includes/public_modules.php</a:t>
            </a:r>
          </a:p>
          <a:p xmlns:a="http://schemas.openxmlformats.org/drawingml/2006/main">
            <a:r>
              <a:t>- D:/OSPanel/domains/smetrumini/assets/docs/supply-orders-list.png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Показан реальный складской реестр. Поддерживаются партии и остатки, приёмка, выдача, возвраты, списания и перемещения. Движение материалов связано с закупками и работами.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D:/OSPanel/domains/smetrumini/includes/public_modules.php</a:t>
            </a:r>
          </a:p>
          <a:p xmlns:a="http://schemas.openxmlformats.org/drawingml/2006/main">
            <a:r>
              <a:t>- D:/OSPanel/domains/smetrumini/assets/docs/warehouse-company-overview.png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Записи фактического выполнения с фото и комментариями проходят проверку. План, факт и оставшиеся объёмы видны в модуле стройки. Поддерживается формирование актов КС-2 и КС-3. Отправка записи с телефона не равна её согласованию. Справа настоящий экран Android.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Экраны показывают демонстрационные данные Сметрума. Возможности зависят от тарифа, роли и настроек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https://smetrum.ru/modules</a:t>
            </a:r>
          </a:p>
          <a:p xmlns:a="http://schemas.openxmlformats.org/drawingml/2006/main">
            <a:r>
              <a:t>- D:/OSPanel/domains/smetrumini/includes/public_modules.php</a:t>
            </a:r>
          </a:p>
          <a:p xmlns:a="http://schemas.openxmlformats.org/drawingml/2006/main">
            <a:r>
              <a:t>- https://smetrum.ru/modules/mobile</a:t>
            </a:r>
          </a:p>
          <a:p xmlns:a="http://schemas.openxmlformats.org/drawingml/2006/main">
            <a:r>
              <a:t>- D:/OSPanel/domains/smetrumini/assets/docs/construction-progress-entry-current.png</a:t>
            </a:r>
          </a:p>
          <a:p xmlns:a="http://schemas.openxmlformats.org/drawingml/2006/main">
            <a:r>
              <a:t>- D:/OSPanel/domains/smetrumini/release/demo-showcase-2026-08-31/raw/03-field.png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122c0515c4f2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8dd031100b24e1b" /><Relationship Type="http://schemas.openxmlformats.org/officeDocument/2006/relationships/slideLayout" Target="/ppt/slideLayouts/slideLayout1.xml" Id="R186cc9c5bf7c4c2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6cc9c5bf7c4c2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Сметрум">
      <a:dk1>
        <a:srgbClr val="193D2B"/>
      </a:dk1>
      <a:lt1>
        <a:srgbClr val="FFFFFF"/>
      </a:lt1>
      <a:dk2>
        <a:srgbClr val="2B2723"/>
      </a:dk2>
      <a:lt2>
        <a:srgbClr val="FFFDFC"/>
      </a:lt2>
      <a:accent1>
        <a:srgbClr val="285B3F"/>
      </a:accent1>
      <a:accent2>
        <a:srgbClr val="FFD233"/>
      </a:accent2>
      <a:accent3>
        <a:srgbClr val="2464EA"/>
      </a:accent3>
      <a:accent4>
        <a:srgbClr val="EAF1EC"/>
      </a:accent4>
      <a:accent5>
        <a:srgbClr val="6D645E"/>
      </a:accent5>
      <a:accent6>
        <a:srgbClr val="2B2723"/>
      </a:accent6>
      <a:hlink>
        <a:srgbClr val="2464EA"/>
      </a:hlink>
      <a:folHlink>
        <a:srgbClr val="285B3F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Сметрум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c91d6b58b422b" /><Relationship Type="http://schemas.openxmlformats.org/officeDocument/2006/relationships/image" Target="/ppt/media/image.png" Id="R830671092315456f" /><Relationship Type="http://schemas.openxmlformats.org/officeDocument/2006/relationships/image" Target="/ppt/media/image2.png" Id="R21ca31be524947b6" /><Relationship Type="http://schemas.openxmlformats.org/officeDocument/2006/relationships/notesSlide" Target="/ppt/notesSlides/notesSlide1.xml" Id="Rcf6e39967499442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86aea973d4ae2" /><Relationship Type="http://schemas.openxmlformats.org/officeDocument/2006/relationships/image" Target="/ppt/media/image2.png" Id="R613df1b94bd04c8e" /><Relationship Type="http://schemas.openxmlformats.org/officeDocument/2006/relationships/image" Target="/ppt/media/image10.png" Id="R06c420772eab47f0" /><Relationship Type="http://schemas.openxmlformats.org/officeDocument/2006/relationships/notesSlide" Target="/ppt/notesSlides/notesSlide10.xml" Id="Re980ae4c84c9446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6893d45b141c0" /><Relationship Type="http://schemas.openxmlformats.org/officeDocument/2006/relationships/image" Target="/ppt/media/image2.png" Id="Ref1bc0c68cc6476b" /><Relationship Type="http://schemas.openxmlformats.org/officeDocument/2006/relationships/image" Target="/ppt/media/image11.png" Id="R95873b9519c84467" /><Relationship Type="http://schemas.openxmlformats.org/officeDocument/2006/relationships/notesSlide" Target="/ppt/notesSlides/notesSlide11.xml" Id="R7d87b9e6764641e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a75cde54b4531" /><Relationship Type="http://schemas.openxmlformats.org/officeDocument/2006/relationships/image" Target="/ppt/media/image12.png" Id="Rd8af6f55586c4b5f" /><Relationship Type="http://schemas.openxmlformats.org/officeDocument/2006/relationships/image" Target="/ppt/media/image13.png" Id="Red469c3591f34041" /><Relationship Type="http://schemas.openxmlformats.org/officeDocument/2006/relationships/notesSlide" Target="/ppt/notesSlides/notesSlide12.xml" Id="Rc67305f0ee4c44e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c15aec106452a" /><Relationship Type="http://schemas.openxmlformats.org/officeDocument/2006/relationships/image" Target="/ppt/media/image2.png" Id="R59dda0b198bf47ae" /><Relationship Type="http://schemas.openxmlformats.org/officeDocument/2006/relationships/image" Target="/ppt/media/image14.png" Id="R38090b0c7074486a" /><Relationship Type="http://schemas.openxmlformats.org/officeDocument/2006/relationships/notesSlide" Target="/ppt/notesSlides/notesSlide13.xml" Id="R2ee792d17ce84dc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b30e0fb014ddb" /><Relationship Type="http://schemas.openxmlformats.org/officeDocument/2006/relationships/image" Target="/ppt/media/image2.png" Id="Rf26d0ab2999c42d3" /><Relationship Type="http://schemas.openxmlformats.org/officeDocument/2006/relationships/image" Target="/ppt/media/image15.png" Id="R9eb68daadf4d48f6" /><Relationship Type="http://schemas.openxmlformats.org/officeDocument/2006/relationships/notesSlide" Target="/ppt/notesSlides/notesSlide14.xml" Id="R63f729a040a34dc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12061aec04c46" /><Relationship Type="http://schemas.openxmlformats.org/officeDocument/2006/relationships/image" Target="/ppt/media/image2.png" Id="Rb404fc36f36c40df" /><Relationship Type="http://schemas.openxmlformats.org/officeDocument/2006/relationships/image" Target="/ppt/media/image16.png" Id="R104dc0b2fef24548" /><Relationship Type="http://schemas.openxmlformats.org/officeDocument/2006/relationships/image" Target="/ppt/media/image17.png" Id="Rf49abdc8f1504e4d" /><Relationship Type="http://schemas.openxmlformats.org/officeDocument/2006/relationships/notesSlide" Target="/ppt/notesSlides/notesSlide15.xml" Id="Re4ff5223face44d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09a40d9e24edf" /><Relationship Type="http://schemas.openxmlformats.org/officeDocument/2006/relationships/image" Target="/ppt/media/image2.png" Id="Rfa052f6e2bfd44b5" /><Relationship Type="http://schemas.openxmlformats.org/officeDocument/2006/relationships/image" Target="/ppt/media/image18.png" Id="R0b444f9b8b9642f1" /><Relationship Type="http://schemas.openxmlformats.org/officeDocument/2006/relationships/notesSlide" Target="/ppt/notesSlides/notesSlide16.xml" Id="Recad40fa05cf495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d57c9a69c43e1" /><Relationship Type="http://schemas.openxmlformats.org/officeDocument/2006/relationships/image" Target="/ppt/media/image2.png" Id="R15c638552a4042c6" /><Relationship Type="http://schemas.openxmlformats.org/officeDocument/2006/relationships/image" Target="/ppt/media/image19.png" Id="R7c4d050e2df94ebf" /><Relationship Type="http://schemas.openxmlformats.org/officeDocument/2006/relationships/notesSlide" Target="/ppt/notesSlides/notesSlide17.xml" Id="R5b858f8a5a9c404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a1b3e8056491e" /><Relationship Type="http://schemas.openxmlformats.org/officeDocument/2006/relationships/image" Target="/ppt/media/image2.png" Id="R8b2494d84a2c405e" /><Relationship Type="http://schemas.openxmlformats.org/officeDocument/2006/relationships/notesSlide" Target="/ppt/notesSlides/notesSlide18.xml" Id="R49baeb3d3417444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77ea76a3f4558" /><Relationship Type="http://schemas.openxmlformats.org/officeDocument/2006/relationships/hyperlink" Target="https://smetrum.ru/" TargetMode="External" Id="R4b6f2eb9b7594f5c" /><Relationship Type="http://schemas.openxmlformats.org/officeDocument/2006/relationships/hyperlink" Target="mailto:info@smetrum.ru" TargetMode="External" Id="R4294953840de41f0" /><Relationship Type="http://schemas.openxmlformats.org/officeDocument/2006/relationships/image" Target="/ppt/media/image20.png" Id="R4eb8d735d0504938" /><Relationship Type="http://schemas.openxmlformats.org/officeDocument/2006/relationships/notesSlide" Target="/ppt/notesSlides/notesSlide19.xml" Id="R1a295be9f1ec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06fd5b88240d4" /><Relationship Type="http://schemas.openxmlformats.org/officeDocument/2006/relationships/image" Target="/ppt/media/image3.png" Id="R4c6151a761fc4e56" /><Relationship Type="http://schemas.openxmlformats.org/officeDocument/2006/relationships/notesSlide" Target="/ppt/notesSlides/notesSlide2.xml" Id="Rdf719e9a0c5845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02e9543494c6b" /><Relationship Type="http://schemas.openxmlformats.org/officeDocument/2006/relationships/image" Target="/ppt/media/image2.png" Id="Rfc0da1a342004abe" /><Relationship Type="http://schemas.openxmlformats.org/officeDocument/2006/relationships/notesSlide" Target="/ppt/notesSlides/notesSlide3.xml" Id="R4e986ae909aa4f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41556c36646e0" /><Relationship Type="http://schemas.openxmlformats.org/officeDocument/2006/relationships/image" Target="/ppt/media/image2.png" Id="R2ef1e56a71d74024" /><Relationship Type="http://schemas.openxmlformats.org/officeDocument/2006/relationships/image" Target="/ppt/media/image.jpeg" Id="R4e75e193684546d0" /><Relationship Type="http://schemas.openxmlformats.org/officeDocument/2006/relationships/notesSlide" Target="/ppt/notesSlides/notesSlide4.xml" Id="Rdb9d884d6cfb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1fdde65e049c5" /><Relationship Type="http://schemas.openxmlformats.org/officeDocument/2006/relationships/image" Target="/ppt/media/image2.png" Id="R85a8a0c031c14f2c" /><Relationship Type="http://schemas.openxmlformats.org/officeDocument/2006/relationships/image" Target="/ppt/media/image4.png" Id="R8045e9b37e5d43ca" /><Relationship Type="http://schemas.openxmlformats.org/officeDocument/2006/relationships/notesSlide" Target="/ppt/notesSlides/notesSlide5.xml" Id="R7611359dfc044e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4d14f063f4813" /><Relationship Type="http://schemas.openxmlformats.org/officeDocument/2006/relationships/image" Target="/ppt/media/image2.png" Id="R40f92a2d881f42df" /><Relationship Type="http://schemas.openxmlformats.org/officeDocument/2006/relationships/image" Target="/ppt/media/image5.png" Id="R7cadc9f0375b4d72" /><Relationship Type="http://schemas.openxmlformats.org/officeDocument/2006/relationships/notesSlide" Target="/ppt/notesSlides/notesSlide6.xml" Id="R1c4afea87a9a4a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31b2aacab4186" /><Relationship Type="http://schemas.openxmlformats.org/officeDocument/2006/relationships/image" Target="/ppt/media/image2.png" Id="R1fd968ec18674303" /><Relationship Type="http://schemas.openxmlformats.org/officeDocument/2006/relationships/image" Target="/ppt/media/image6.png" Id="R220cccab19044252" /><Relationship Type="http://schemas.openxmlformats.org/officeDocument/2006/relationships/notesSlide" Target="/ppt/notesSlides/notesSlide7.xml" Id="R8c294960ba6b45e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e44df4cbb4ca3" /><Relationship Type="http://schemas.openxmlformats.org/officeDocument/2006/relationships/image" Target="/ppt/media/image2.png" Id="R8d4c39f70dd04525" /><Relationship Type="http://schemas.openxmlformats.org/officeDocument/2006/relationships/image" Target="/ppt/media/image7.png" Id="R18fa0fc9fcc04db9" /><Relationship Type="http://schemas.openxmlformats.org/officeDocument/2006/relationships/notesSlide" Target="/ppt/notesSlides/notesSlide8.xml" Id="Rcf52dc0502a244e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e8dac2313496e" /><Relationship Type="http://schemas.openxmlformats.org/officeDocument/2006/relationships/image" Target="/ppt/media/image2.png" Id="Re6d365f4d5fd4fcc" /><Relationship Type="http://schemas.openxmlformats.org/officeDocument/2006/relationships/image" Target="/ppt/media/image8.png" Id="Ra9feac90ef464786" /><Relationship Type="http://schemas.openxmlformats.org/officeDocument/2006/relationships/image" Target="/ppt/media/image9.png" Id="Rca39537739a64aea" /><Relationship Type="http://schemas.openxmlformats.org/officeDocument/2006/relationships/notesSlide" Target="/ppt/notesSlides/notesSlide9.xml" Id="R9d7b8e2656a7483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0671092315456f"/>
          <a:stretch xmlns:a="http://schemas.openxmlformats.org/drawingml/2006/main"/>
        </p:blipFill>
        <p:spPr>
          <a:xfrm xmlns:a="http://schemas.openxmlformats.org/drawingml/2006/main">
            <a:off x="6858000" y="0"/>
            <a:ext cx="8382000" cy="8572500"/>
          </a:xfrm>
          <a:prstGeom xmlns:a="http://schemas.openxmlformats.org/drawingml/2006/main" prst="rect">
            <a:avLst/>
          </a:prstGeom>
        </p:spPr>
      </p:pic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ca31be524947b6"/>
          <a:stretch xmlns:a="http://schemas.openxmlformats.org/drawingml/2006/main"/>
        </p:blipFill>
        <p:spPr>
          <a:xfrm xmlns:a="http://schemas.openxmlformats.org/drawingml/2006/main">
            <a:off x="762000" y="594312"/>
            <a:ext cx="2552700" cy="421101"/>
          </a:xfrm>
          <a:prstGeom xmlns:a="http://schemas.openxmlformats.org/drawingml/2006/main" prst="rect">
            <a:avLst/>
          </a:prstGeom>
        </p:spPr>
      </p:pic>
      <p:sp>
        <p:nvSpPr>
          <p:cNvPr id="3" name="СИСТЕМА УПРАВЛЕНИЯ СТРОЙКОЙ">
            <a:extLst xmlns:a="http://schemas.openxmlformats.org/drawingml/2006/main">
              <a:ext uri="{FF2B5EF4-FFF2-40B4-BE49-F238E27FC236}">
                <a16:creationId xmlns:a16="http://schemas.microsoft.com/office/drawing/2014/main" id="{DB34A7E5-B26D-41F9-AEEC-55CCEDED7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66900"/>
            <a:ext cx="581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СИСТЕМА УПРАВЛЕНИЯ СТРОЙКОЙ</a:t>
            </a:r>
          </a:p>
        </p:txBody>
      </p:sp>
      <p:sp>
        <p:nvSpPr>
          <p:cNvPr id="4" name="Стройка под контролем">
            <a:extLst xmlns:a="http://schemas.openxmlformats.org/drawingml/2006/main">
              <a:ext uri="{FF2B5EF4-FFF2-40B4-BE49-F238E27FC236}">
                <a16:creationId xmlns:a16="http://schemas.microsoft.com/office/drawing/2014/main" id="{79E3E310-2252-4AB9-9F42-998985D5A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00325"/>
            <a:ext cx="6096000" cy="2009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60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60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Стройка</a:t>
            </a:r>
          </a:p>
          <a:p xmlns:a="http://schemas.openxmlformats.org/drawingml/2006/main">
            <a:pPr algn="l">
              <a:buNone/>
              <a:defRPr sz="60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60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под контролем</a:t>
            </a:r>
          </a:p>
        </p:txBody>
      </p:sp>
      <p:sp>
        <p:nvSpPr>
          <p:cNvPr id="5" name="Смета, закупки и финансы — в одной системе">
            <a:extLst xmlns:a="http://schemas.openxmlformats.org/drawingml/2006/main">
              <a:ext uri="{FF2B5EF4-FFF2-40B4-BE49-F238E27FC236}">
                <a16:creationId xmlns:a16="http://schemas.microsoft.com/office/drawing/2014/main" id="{D8768084-8BE0-475B-8130-DF9D6176D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010150"/>
            <a:ext cx="5810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Смета, закупки и финансы —</a:t>
            </a:r>
          </a:p>
          <a:p xmlns:a="http://schemas.openxmlformats.org/drawingml/2006/main">
            <a:pPr algn="l">
              <a:buNone/>
              <a:defRPr sz="25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в одной системе</a:t>
            </a:r>
          </a:p>
        </p:txBody>
      </p:sp>
      <p:sp>
        <p:nvSpPr>
          <p:cNvPr id="6" name="Акцент">
            <a:extLst xmlns:a="http://schemas.openxmlformats.org/drawingml/2006/main">
              <a:ext uri="{FF2B5EF4-FFF2-40B4-BE49-F238E27FC236}">
                <a16:creationId xmlns:a16="http://schemas.microsoft.com/office/drawing/2014/main" id="{E3943D2C-4A21-4737-B55B-CD7145F3A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696075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2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Дома · коттеджи · ремонт">
            <a:extLst xmlns:a="http://schemas.openxmlformats.org/drawingml/2006/main">
              <a:ext uri="{FF2B5EF4-FFF2-40B4-BE49-F238E27FC236}">
                <a16:creationId xmlns:a16="http://schemas.microsoft.com/office/drawing/2014/main" id="{6B7CF519-F9D1-4455-87ED-4DCC453C3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000875"/>
            <a:ext cx="57626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285B3F"/>
                </a:solidFill>
                <a:latin typeface="Arial"/>
                <a:ea typeface="Arial"/>
                <a:cs typeface="Arial"/>
              </a:rPr>
              <a:t>Дома · коттеджи · ремонт</a:t>
            </a:r>
          </a:p>
        </p:txBody>
      </p:sp>
      <p:sp>
        <p:nvSpPr>
          <p:cNvPr id="8" name="smetrum.ru">
            <a:extLst xmlns:a="http://schemas.openxmlformats.org/drawingml/2006/main">
              <a:ext uri="{FF2B5EF4-FFF2-40B4-BE49-F238E27FC236}">
                <a16:creationId xmlns:a16="http://schemas.microsoft.com/office/drawing/2014/main" id="{A0CD8694-23DF-4080-A388-9A0AEDDEB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981950"/>
            <a:ext cx="23812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</p:spTree>
    <p:extLst>
      <p:ext uri="{BB962C8B-B14F-4D97-AF65-F5344CB8AC3E}">
        <p14:creationId xmlns:p14="http://schemas.microsoft.com/office/powerpoint/2010/main" val="4953205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3df1b94bd04c8e"/>
          <a:stretch xmlns:a="http://schemas.openxmlformats.org/drawingml/2006/main"/>
        </p:blipFill>
        <p:spPr>
          <a:xfrm xmlns:a="http://schemas.openxmlformats.org/drawingml/2006/main">
            <a:off x="762000" y="430086"/>
            <a:ext cx="1714500" cy="282829"/>
          </a:xfrm>
          <a:prstGeom xmlns:a="http://schemas.openxmlformats.org/drawingml/2006/main" prst="rect">
            <a:avLst/>
          </a:prstGeom>
        </p:spPr>
      </p:pic>
      <p:sp>
        <p:nvSpPr>
          <p:cNvPr id="2" name="ЗАДАЧИ · ТАБЕЛЬ · СОГЛАСОВАНИЯ">
            <a:extLst xmlns:a="http://schemas.openxmlformats.org/drawingml/2006/main">
              <a:ext uri="{FF2B5EF4-FFF2-40B4-BE49-F238E27FC236}">
                <a16:creationId xmlns:a16="http://schemas.microsoft.com/office/drawing/2014/main" id="{0698560B-55D1-4C8B-B90F-FFB3E04D0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ЗАДАЧИ · ТАБЕЛЬ · СОГЛАСОВАНИЯ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258D9A9F-A3F2-4F30-991E-153CC1D3C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10">
            <a:extLst xmlns:a="http://schemas.openxmlformats.org/drawingml/2006/main">
              <a:ext uri="{FF2B5EF4-FFF2-40B4-BE49-F238E27FC236}">
                <a16:creationId xmlns:a16="http://schemas.microsoft.com/office/drawing/2014/main" id="{DCC7BE0C-07AE-43D2-AF7E-C3DFF4C5B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5" name="Поручения и решения не выпадают из процесса">
            <a:extLst xmlns:a="http://schemas.openxmlformats.org/drawingml/2006/main">
              <a:ext uri="{FF2B5EF4-FFF2-40B4-BE49-F238E27FC236}">
                <a16:creationId xmlns:a16="http://schemas.microsoft.com/office/drawing/2014/main" id="{645138C6-9C29-417E-9E2F-06FBBDFC4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13716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Поручения и решения</a:t>
            </a:r>
          </a:p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не выпадают из процесса</a:t>
            </a:r>
          </a:p>
        </p:txBody>
      </p:sp>
      <p:sp>
        <p:nvSpPr>
          <p:cNvPr id="6" name="Фон экрана tasks">
            <a:extLst xmlns:a="http://schemas.openxmlformats.org/drawingml/2006/main">
              <a:ext uri="{FF2B5EF4-FFF2-40B4-BE49-F238E27FC236}">
                <a16:creationId xmlns:a16="http://schemas.microsoft.com/office/drawing/2014/main" id="{3456371C-9244-45D0-B08B-0F154BC71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43250"/>
            <a:ext cx="8972550" cy="4558424"/>
          </a:xfrm>
          <a:prstGeom xmlns:a="http://schemas.openxmlformats.org/drawingml/2006/main" prst="roundRect">
            <a:avLst>
              <a:gd name="adj" fmla="val 14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5DF"/>
            </a:solidFill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c420772eab47f0"/>
          <a:stretch xmlns:a="http://schemas.openxmlformats.org/drawingml/2006/main"/>
        </p:blipFill>
        <p:spPr>
          <a:xfrm xmlns:a="http://schemas.openxmlformats.org/drawingml/2006/main">
            <a:off x="762000" y="3162300"/>
            <a:ext cx="8934450" cy="4520324"/>
          </a:xfrm>
          <a:prstGeom xmlns:a="http://schemas.openxmlformats.org/drawingml/2006/main" prst="roundRect">
            <a:avLst>
              <a:gd name="adj" fmla="val 1264"/>
            </a:avLst>
          </a:prstGeom>
        </p:spPr>
      </p:pic>
      <p:sp>
        <p:nvSpPr>
          <p:cNvPr id="8" name="Задачи">
            <a:extLst xmlns:a="http://schemas.openxmlformats.org/drawingml/2006/main">
              <a:ext uri="{FF2B5EF4-FFF2-40B4-BE49-F238E27FC236}">
                <a16:creationId xmlns:a16="http://schemas.microsoft.com/office/drawing/2014/main" id="{4D0BA43F-1311-4719-8462-3BDED36DC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3219450"/>
            <a:ext cx="4095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Задачи</a:t>
            </a:r>
          </a:p>
        </p:txBody>
      </p:sp>
      <p:sp>
        <p:nvSpPr>
          <p:cNvPr id="9" name="Ответственный, дедлайн, канбан и обсуждение.">
            <a:extLst xmlns:a="http://schemas.openxmlformats.org/drawingml/2006/main">
              <a:ext uri="{FF2B5EF4-FFF2-40B4-BE49-F238E27FC236}">
                <a16:creationId xmlns:a16="http://schemas.microsoft.com/office/drawing/2014/main" id="{4475091B-B486-43EC-9B7D-1D26BC6F8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3743325"/>
            <a:ext cx="4095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Ответственный, дедлайн,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канбан и обсуждение.</a:t>
            </a:r>
          </a:p>
        </p:txBody>
      </p:sp>
      <p:sp>
        <p:nvSpPr>
          <p:cNvPr id="10" name="Табель">
            <a:extLst xmlns:a="http://schemas.openxmlformats.org/drawingml/2006/main">
              <a:ext uri="{FF2B5EF4-FFF2-40B4-BE49-F238E27FC236}">
                <a16:creationId xmlns:a16="http://schemas.microsoft.com/office/drawing/2014/main" id="{5C6131F4-F25A-40AC-8A28-479AAF6C3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4876800"/>
            <a:ext cx="4095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Табель</a:t>
            </a:r>
          </a:p>
        </p:txBody>
      </p:sp>
      <p:sp>
        <p:nvSpPr>
          <p:cNvPr id="11" name="Часы, начисления и ведомости по людям.">
            <a:extLst xmlns:a="http://schemas.openxmlformats.org/drawingml/2006/main">
              <a:ext uri="{FF2B5EF4-FFF2-40B4-BE49-F238E27FC236}">
                <a16:creationId xmlns:a16="http://schemas.microsoft.com/office/drawing/2014/main" id="{3ED38E15-9AC0-45D9-B501-4F7DB706F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5400675"/>
            <a:ext cx="4095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Часы, начисления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и ведомости по людям.</a:t>
            </a:r>
          </a:p>
        </p:txBody>
      </p:sp>
      <p:sp>
        <p:nvSpPr>
          <p:cNvPr id="12" name="Согласования">
            <a:extLst xmlns:a="http://schemas.openxmlformats.org/drawingml/2006/main">
              <a:ext uri="{FF2B5EF4-FFF2-40B4-BE49-F238E27FC236}">
                <a16:creationId xmlns:a16="http://schemas.microsoft.com/office/drawing/2014/main" id="{85FFE3BD-48DD-403C-85CE-B51F67605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524625"/>
            <a:ext cx="4095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Согласования</a:t>
            </a:r>
          </a:p>
        </p:txBody>
      </p:sp>
      <p:sp>
        <p:nvSpPr>
          <p:cNvPr id="13" name="Сметы, заказы, оплаты и документы ждут решения в понятной очереди">
            <a:extLst xmlns:a="http://schemas.openxmlformats.org/drawingml/2006/main">
              <a:ext uri="{FF2B5EF4-FFF2-40B4-BE49-F238E27FC236}">
                <a16:creationId xmlns:a16="http://schemas.microsoft.com/office/drawing/2014/main" id="{4BE6B4C7-72D5-4CC5-A9DB-8E4291514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7048500"/>
            <a:ext cx="4095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Сметы, заказы, оплаты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и документы ждут решения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в понятной очереди.</a:t>
            </a:r>
          </a:p>
        </p:txBody>
      </p:sp>
    </p:spTree>
    <p:extLst>
      <p:ext uri="{BB962C8B-B14F-4D97-AF65-F5344CB8AC3E}">
        <p14:creationId xmlns:p14="http://schemas.microsoft.com/office/powerpoint/2010/main" val="15599606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1bc0c68cc6476b"/>
          <a:stretch xmlns:a="http://schemas.openxmlformats.org/drawingml/2006/main"/>
        </p:blipFill>
        <p:spPr>
          <a:xfrm xmlns:a="http://schemas.openxmlformats.org/drawingml/2006/main">
            <a:off x="762000" y="430086"/>
            <a:ext cx="1714500" cy="282829"/>
          </a:xfrm>
          <a:prstGeom xmlns:a="http://schemas.openxmlformats.org/drawingml/2006/main" prst="rect">
            <a:avLst/>
          </a:prstGeom>
        </p:spPr>
      </p:pic>
      <p:sp>
        <p:nvSpPr>
          <p:cNvPr id="2" name="ФИНАНСЫ">
            <a:extLst xmlns:a="http://schemas.openxmlformats.org/drawingml/2006/main">
              <a:ext uri="{FF2B5EF4-FFF2-40B4-BE49-F238E27FC236}">
                <a16:creationId xmlns:a16="http://schemas.microsoft.com/office/drawing/2014/main" id="{69481302-3856-4016-8443-1F31F5714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ФИНАНСЫ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E9F9F1BB-8953-4940-B3D2-069125B59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11">
            <a:extLst xmlns:a="http://schemas.openxmlformats.org/drawingml/2006/main">
              <a:ext uri="{FF2B5EF4-FFF2-40B4-BE49-F238E27FC236}">
                <a16:creationId xmlns:a16="http://schemas.microsoft.com/office/drawing/2014/main" id="{EAABFE38-E518-43C0-AFD9-861D4B2B9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5" name="Деньги видны в контексте объекта">
            <a:extLst xmlns:a="http://schemas.openxmlformats.org/drawingml/2006/main">
              <a:ext uri="{FF2B5EF4-FFF2-40B4-BE49-F238E27FC236}">
                <a16:creationId xmlns:a16="http://schemas.microsoft.com/office/drawing/2014/main" id="{57E4FABA-A1C7-4C31-83D9-514F4E16E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1371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35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Деньги видны в контексте объекта</a:t>
            </a:r>
          </a:p>
        </p:txBody>
      </p:sp>
      <p:sp>
        <p:nvSpPr>
          <p:cNvPr id="6" name="Доходы и расходы">
            <a:extLst xmlns:a="http://schemas.openxmlformats.org/drawingml/2006/main">
              <a:ext uri="{FF2B5EF4-FFF2-40B4-BE49-F238E27FC236}">
                <a16:creationId xmlns:a16="http://schemas.microsoft.com/office/drawing/2014/main" id="{12C51228-44F0-4C6C-B89A-8489B1652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14550"/>
            <a:ext cx="390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Доходы и расходы</a:t>
            </a:r>
          </a:p>
        </p:txBody>
      </p:sp>
      <p:sp>
        <p:nvSpPr>
          <p:cNvPr id="7" name="Счета и кассы">
            <a:extLst xmlns:a="http://schemas.openxmlformats.org/drawingml/2006/main">
              <a:ext uri="{FF2B5EF4-FFF2-40B4-BE49-F238E27FC236}">
                <a16:creationId xmlns:a16="http://schemas.microsoft.com/office/drawing/2014/main" id="{AEFDB99C-317E-48A3-AB3C-84151EA8B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2114550"/>
            <a:ext cx="390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Счета и кассы</a:t>
            </a:r>
          </a:p>
        </p:txBody>
      </p:sp>
      <p:sp>
        <p:nvSpPr>
          <p:cNvPr id="8" name="План платежей">
            <a:extLst xmlns:a="http://schemas.openxmlformats.org/drawingml/2006/main">
              <a:ext uri="{FF2B5EF4-FFF2-40B4-BE49-F238E27FC236}">
                <a16:creationId xmlns:a16="http://schemas.microsoft.com/office/drawing/2014/main" id="{8B670C21-6B07-4FF6-A539-599EA9356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2114550"/>
            <a:ext cx="4324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План платежей</a:t>
            </a:r>
          </a:p>
        </p:txBody>
      </p:sp>
      <p:sp>
        <p:nvSpPr>
          <p:cNvPr id="9" name="Фон экрана finance">
            <a:extLst xmlns:a="http://schemas.openxmlformats.org/drawingml/2006/main">
              <a:ext uri="{FF2B5EF4-FFF2-40B4-BE49-F238E27FC236}">
                <a16:creationId xmlns:a16="http://schemas.microsoft.com/office/drawing/2014/main" id="{04C27836-9583-4CEB-98F9-238B458B9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14675"/>
            <a:ext cx="13754100" cy="4510088"/>
          </a:xfrm>
          <a:prstGeom xmlns:a="http://schemas.openxmlformats.org/drawingml/2006/main" prst="roundRect">
            <a:avLst>
              <a:gd name="adj" fmla="val 14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5DF"/>
            </a:solidFill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873b9519c84467"/>
          <a:stretch xmlns:a="http://schemas.openxmlformats.org/drawingml/2006/main"/>
        </p:blipFill>
        <p:spPr>
          <a:xfrm xmlns:a="http://schemas.openxmlformats.org/drawingml/2006/main">
            <a:off x="762000" y="3133725"/>
            <a:ext cx="13716000" cy="4471988"/>
          </a:xfrm>
          <a:prstGeom xmlns:a="http://schemas.openxmlformats.org/drawingml/2006/main" prst="roundRect">
            <a:avLst>
              <a:gd name="adj" fmla="val 1278"/>
            </a:avLst>
          </a:prstGeom>
        </p:spPr>
      </p:pic>
      <p:sp>
        <p:nvSpPr>
          <p:cNvPr id="11" name="Платежи, поступления и обязательства помогают следить за экономик">
            <a:extLst xmlns:a="http://schemas.openxmlformats.org/drawingml/2006/main">
              <a:ext uri="{FF2B5EF4-FFF2-40B4-BE49-F238E27FC236}">
                <a16:creationId xmlns:a16="http://schemas.microsoft.com/office/drawing/2014/main" id="{866AA923-4FCE-4C9B-AB9F-683CF81A9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772400"/>
            <a:ext cx="13477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Платежи, поступления и обязательства помогают следить за экономикой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174121863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93D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ОТЧЁТЫ И ПЛАН-ФАКТ">
            <a:extLst xmlns:a="http://schemas.openxmlformats.org/drawingml/2006/main">
              <a:ext uri="{FF2B5EF4-FFF2-40B4-BE49-F238E27FC236}">
                <a16:creationId xmlns:a16="http://schemas.microsoft.com/office/drawing/2014/main" id="{66870A26-0891-4F39-B823-D7C20AA85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ОТЧЁТЫ И ПЛАН-ФАКТ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C015B4D2-DF4D-418C-B53C-F506BC296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12">
            <a:extLst xmlns:a="http://schemas.openxmlformats.org/drawingml/2006/main">
              <a:ext uri="{FF2B5EF4-FFF2-40B4-BE49-F238E27FC236}">
                <a16:creationId xmlns:a16="http://schemas.microsoft.com/office/drawing/2014/main" id="{5F2F6B3F-607E-4424-956D-356AB5C63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" name="Понимайте экономику, пока на неё можно повлиять">
            <a:extLst xmlns:a="http://schemas.openxmlformats.org/drawingml/2006/main">
              <a:ext uri="{FF2B5EF4-FFF2-40B4-BE49-F238E27FC236}">
                <a16:creationId xmlns:a16="http://schemas.microsoft.com/office/drawing/2014/main" id="{56DBE0A2-99C2-41CF-A467-42D8A9550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13716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Понимайте экономику,</a:t>
            </a:r>
          </a:p>
          <a:p xmlns:a="http://schemas.openxmlformats.org/drawingml/2006/main">
            <a:pPr algn="l">
              <a:buNone/>
              <a:defRPr sz="4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пока на неё можно повлиять</a:t>
            </a:r>
          </a:p>
        </p:txBody>
      </p:sp>
      <p:sp>
        <p:nvSpPr>
          <p:cNvPr id="6" name="План Факт Прогноз">
            <a:extLst xmlns:a="http://schemas.openxmlformats.org/drawingml/2006/main">
              <a:ext uri="{FF2B5EF4-FFF2-40B4-BE49-F238E27FC236}">
                <a16:creationId xmlns:a16="http://schemas.microsoft.com/office/drawing/2014/main" id="{09604F44-F547-4C56-BFEA-1A68D64D9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3524250" cy="2276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825" b="1">
                <a:solidFill>
                  <a:srgbClr val="FFD233"/>
                </a:solidFill>
                <a:latin typeface="Arial"/>
                <a:ea typeface="Arial"/>
                <a:cs typeface="Arial"/>
              </a:defRPr>
            </a:pPr>
            <a:r>
              <a:rPr sz="3825" b="1">
                <a:solidFill>
                  <a:srgbClr val="FFD233"/>
                </a:solidFill>
                <a:latin typeface="Arial"/>
                <a:ea typeface="Arial"/>
                <a:cs typeface="Arial"/>
              </a:rPr>
              <a:t>План</a:t>
            </a:r>
          </a:p>
          <a:p xmlns:a="http://schemas.openxmlformats.org/drawingml/2006/main">
            <a:pPr algn="l">
              <a:buNone/>
              <a:defRPr sz="3825" b="1">
                <a:solidFill>
                  <a:srgbClr val="FFD233"/>
                </a:solidFill>
                <a:latin typeface="Arial"/>
                <a:ea typeface="Arial"/>
                <a:cs typeface="Arial"/>
              </a:defRPr>
            </a:pPr>
            <a:r>
              <a:rPr sz="3825" b="1">
                <a:solidFill>
                  <a:srgbClr val="FFD233"/>
                </a:solidFill>
                <a:latin typeface="Arial"/>
                <a:ea typeface="Arial"/>
                <a:cs typeface="Arial"/>
              </a:rPr>
              <a:t>Факт</a:t>
            </a:r>
          </a:p>
          <a:p xmlns:a="http://schemas.openxmlformats.org/drawingml/2006/main">
            <a:pPr algn="l">
              <a:buNone/>
              <a:defRPr sz="3825" b="1">
                <a:solidFill>
                  <a:srgbClr val="FFD233"/>
                </a:solidFill>
                <a:latin typeface="Arial"/>
                <a:ea typeface="Arial"/>
                <a:cs typeface="Arial"/>
              </a:defRPr>
            </a:pPr>
            <a:r>
              <a:rPr sz="3825" b="1">
                <a:solidFill>
                  <a:srgbClr val="FFD233"/>
                </a:solidFill>
                <a:latin typeface="Arial"/>
                <a:ea typeface="Arial"/>
                <a:cs typeface="Arial"/>
              </a:rPr>
              <a:t>Прогноз</a:t>
            </a:r>
          </a:p>
        </p:txBody>
      </p:sp>
      <p:sp>
        <p:nvSpPr>
          <p:cNvPr id="7" name="Прибыль, движение денег и обязательства по объектам и компании.">
            <a:extLst xmlns:a="http://schemas.openxmlformats.org/drawingml/2006/main">
              <a:ext uri="{FF2B5EF4-FFF2-40B4-BE49-F238E27FC236}">
                <a16:creationId xmlns:a16="http://schemas.microsoft.com/office/drawing/2014/main" id="{7BDEC7E3-2ECF-4E6E-924E-726459FC9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57925"/>
            <a:ext cx="357187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Прибыль, движение денег</a:t>
            </a:r>
          </a:p>
          <a:p xmlns:a="http://schemas.openxmlformats.org/drawingml/2006/main">
            <a:pPr algn="l">
              <a:buNone/>
              <a:defRPr sz="2025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и обязательства</a:t>
            </a:r>
          </a:p>
          <a:p xmlns:a="http://schemas.openxmlformats.org/drawingml/2006/main">
            <a:pPr algn="l">
              <a:buNone/>
              <a:defRPr sz="2025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по объектам и компании.</a:t>
            </a:r>
          </a:p>
        </p:txBody>
      </p:sp>
      <p:sp>
        <p:nvSpPr>
          <p:cNvPr id="8" name="Фон экрана reports">
            <a:extLst xmlns:a="http://schemas.openxmlformats.org/drawingml/2006/main">
              <a:ext uri="{FF2B5EF4-FFF2-40B4-BE49-F238E27FC236}">
                <a16:creationId xmlns:a16="http://schemas.microsoft.com/office/drawing/2014/main" id="{3696C363-135D-41C3-9546-2BCC09761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3057525"/>
            <a:ext cx="9991725" cy="4460205"/>
          </a:xfrm>
          <a:prstGeom xmlns:a="http://schemas.openxmlformats.org/drawingml/2006/main" prst="roundRect">
            <a:avLst>
              <a:gd name="adj" fmla="val 149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5DF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af6f55586c4b5f"/>
          <a:stretch xmlns:a="http://schemas.openxmlformats.org/drawingml/2006/main"/>
        </p:blipFill>
        <p:spPr>
          <a:xfrm xmlns:a="http://schemas.openxmlformats.org/drawingml/2006/main">
            <a:off x="4524375" y="3076575"/>
            <a:ext cx="9953625" cy="4422105"/>
          </a:xfrm>
          <a:prstGeom xmlns:a="http://schemas.openxmlformats.org/drawingml/2006/main" prst="roundRect">
            <a:avLst>
              <a:gd name="adj" fmla="val 1292"/>
            </a:avLst>
          </a:prstGeom>
        </p:spPr>
      </p:pic>
      <p:sp>
        <p:nvSpPr>
          <p:cNvPr id="10" name="От общей картины — к проекту и конкретной операции.">
            <a:extLst xmlns:a="http://schemas.openxmlformats.org/drawingml/2006/main">
              <a:ext uri="{FF2B5EF4-FFF2-40B4-BE49-F238E27FC236}">
                <a16:creationId xmlns:a16="http://schemas.microsoft.com/office/drawing/2014/main" id="{6E0A94E3-4C38-4F4F-B597-85BD039C0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7724775"/>
            <a:ext cx="99536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От общей картины — к проекту и конкретной операции.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469c3591f34041"/>
          <a:stretch xmlns:a="http://schemas.openxmlformats.org/drawingml/2006/main"/>
        </p:blipFill>
        <p:spPr>
          <a:xfrm xmlns:a="http://schemas.openxmlformats.org/drawingml/2006/main">
            <a:off x="762000" y="439245"/>
            <a:ext cx="1714500" cy="264509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49835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dda0b198bf47ae"/>
          <a:stretch xmlns:a="http://schemas.openxmlformats.org/drawingml/2006/main"/>
        </p:blipFill>
        <p:spPr>
          <a:xfrm xmlns:a="http://schemas.openxmlformats.org/drawingml/2006/main">
            <a:off x="762000" y="430086"/>
            <a:ext cx="1714500" cy="282829"/>
          </a:xfrm>
          <a:prstGeom xmlns:a="http://schemas.openxmlformats.org/drawingml/2006/main" prst="rect">
            <a:avLst/>
          </a:prstGeom>
        </p:spPr>
      </p:pic>
      <p:sp>
        <p:nvSpPr>
          <p:cNvPr id="2" name="ДОКУМЕНТЫ · ФАЙЛЫ · ВИДЖЕТЫ">
            <a:extLst xmlns:a="http://schemas.openxmlformats.org/drawingml/2006/main">
              <a:ext uri="{FF2B5EF4-FFF2-40B4-BE49-F238E27FC236}">
                <a16:creationId xmlns:a16="http://schemas.microsoft.com/office/drawing/2014/main" id="{DE7192C1-925F-4C31-9D08-7C6393C4C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ДОКУМЕНТЫ · ФАЙЛЫ · ВИДЖЕТЫ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050B8B43-12A1-4D7E-AD46-6351CC2F0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13">
            <a:extLst xmlns:a="http://schemas.openxmlformats.org/drawingml/2006/main">
              <a:ext uri="{FF2B5EF4-FFF2-40B4-BE49-F238E27FC236}">
                <a16:creationId xmlns:a16="http://schemas.microsoft.com/office/drawing/2014/main" id="{12556961-6E81-4C24-83E1-6C31699B5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" name="Документы и расчёты остаются рядом с проектом">
            <a:extLst xmlns:a="http://schemas.openxmlformats.org/drawingml/2006/main">
              <a:ext uri="{FF2B5EF4-FFF2-40B4-BE49-F238E27FC236}">
                <a16:creationId xmlns:a16="http://schemas.microsoft.com/office/drawing/2014/main" id="{511730A3-508A-49A4-973F-DAAB8BB4A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13716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Документы и расчёты</a:t>
            </a:r>
          </a:p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остаются рядом с проектом</a:t>
            </a:r>
          </a:p>
        </p:txBody>
      </p:sp>
      <p:sp>
        <p:nvSpPr>
          <p:cNvPr id="6" name="Документы по шаблонам">
            <a:extLst xmlns:a="http://schemas.openxmlformats.org/drawingml/2006/main">
              <a:ext uri="{FF2B5EF4-FFF2-40B4-BE49-F238E27FC236}">
                <a16:creationId xmlns:a16="http://schemas.microsoft.com/office/drawing/2014/main" id="{9B07A82F-AE64-4EF7-8ABC-4D1F9DE1E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48025"/>
            <a:ext cx="4095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Документы по шаблонам</a:t>
            </a:r>
          </a:p>
        </p:txBody>
      </p:sp>
      <p:sp>
        <p:nvSpPr>
          <p:cNvPr id="7" name="DOCX с данными объекта, акты, фото и файлы.">
            <a:extLst xmlns:a="http://schemas.openxmlformats.org/drawingml/2006/main">
              <a:ext uri="{FF2B5EF4-FFF2-40B4-BE49-F238E27FC236}">
                <a16:creationId xmlns:a16="http://schemas.microsoft.com/office/drawing/2014/main" id="{2EC34377-A0D6-4299-93F2-FC25369E0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71900"/>
            <a:ext cx="4095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DOCX с данными объекта,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акты, фото и файлы.</a:t>
            </a:r>
          </a:p>
        </p:txBody>
      </p:sp>
      <p:sp>
        <p:nvSpPr>
          <p:cNvPr id="8" name="Рабочие таблицы">
            <a:extLst xmlns:a="http://schemas.openxmlformats.org/drawingml/2006/main">
              <a:ext uri="{FF2B5EF4-FFF2-40B4-BE49-F238E27FC236}">
                <a16:creationId xmlns:a16="http://schemas.microsoft.com/office/drawing/2014/main" id="{948E5A34-D487-4285-B55D-C559D782D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953000"/>
            <a:ext cx="4095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Рабочие таблицы</a:t>
            </a:r>
          </a:p>
        </p:txBody>
      </p:sp>
      <p:sp>
        <p:nvSpPr>
          <p:cNvPr id="9" name="Редактор XLSX и формулы внутри проекта.">
            <a:extLst xmlns:a="http://schemas.openxmlformats.org/drawingml/2006/main">
              <a:ext uri="{FF2B5EF4-FFF2-40B4-BE49-F238E27FC236}">
                <a16:creationId xmlns:a16="http://schemas.microsoft.com/office/drawing/2014/main" id="{18F01522-D03C-4E19-8F82-AF22BC6D4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76875"/>
            <a:ext cx="4095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Редактор XLSX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и формулы внутри проекта.</a:t>
            </a:r>
          </a:p>
        </p:txBody>
      </p:sp>
      <p:sp>
        <p:nvSpPr>
          <p:cNvPr id="10" name="ИИ-помощник">
            <a:extLst xmlns:a="http://schemas.openxmlformats.org/drawingml/2006/main">
              <a:ext uri="{FF2B5EF4-FFF2-40B4-BE49-F238E27FC236}">
                <a16:creationId xmlns:a16="http://schemas.microsoft.com/office/drawing/2014/main" id="{F1804744-24FF-45A3-B315-75D4F509A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667500"/>
            <a:ext cx="4095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ИИ-помощник</a:t>
            </a:r>
          </a:p>
        </p:txBody>
      </p:sp>
      <p:sp>
        <p:nvSpPr>
          <p:cNvPr id="11" name="Помогает разбирать данные. Решения принимает специалист.">
            <a:extLst xmlns:a="http://schemas.openxmlformats.org/drawingml/2006/main">
              <a:ext uri="{FF2B5EF4-FFF2-40B4-BE49-F238E27FC236}">
                <a16:creationId xmlns:a16="http://schemas.microsoft.com/office/drawing/2014/main" id="{1C0512E6-1216-48DD-8892-8AC8AAF48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191375"/>
            <a:ext cx="4095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Помогает разбирать данные.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Решения принимает специалист.</a:t>
            </a:r>
          </a:p>
        </p:txBody>
      </p:sp>
      <p:sp>
        <p:nvSpPr>
          <p:cNvPr id="12" name="Фон экрана spreadsheet">
            <a:extLst xmlns:a="http://schemas.openxmlformats.org/drawingml/2006/main">
              <a:ext uri="{FF2B5EF4-FFF2-40B4-BE49-F238E27FC236}">
                <a16:creationId xmlns:a16="http://schemas.microsoft.com/office/drawing/2014/main" id="{7A6DD197-3BBF-49A4-A18D-998C64BF3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3276600"/>
            <a:ext cx="9039225" cy="4340963"/>
          </a:xfrm>
          <a:prstGeom xmlns:a="http://schemas.openxmlformats.org/drawingml/2006/main" prst="roundRect">
            <a:avLst>
              <a:gd name="adj" fmla="val 15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5DF"/>
            </a:solidFill>
            <a:prstDash val="solid"/>
          </a:ln>
        </p:spPr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090b0c7074486a"/>
          <a:stretch xmlns:a="http://schemas.openxmlformats.org/drawingml/2006/main"/>
        </p:blipFill>
        <p:spPr>
          <a:xfrm xmlns:a="http://schemas.openxmlformats.org/drawingml/2006/main">
            <a:off x="5476875" y="3295650"/>
            <a:ext cx="9001125" cy="4302863"/>
          </a:xfrm>
          <a:prstGeom xmlns:a="http://schemas.openxmlformats.org/drawingml/2006/main" prst="roundRect">
            <a:avLst>
              <a:gd name="adj" fmla="val 1328"/>
            </a:avLst>
          </a:prstGeom>
        </p:spPr>
      </p:pic>
      <p:sp>
        <p:nvSpPr>
          <p:cNvPr id="14" name="Реальный экран редактора электронных таблиц">
            <a:extLst xmlns:a="http://schemas.openxmlformats.org/drawingml/2006/main">
              <a:ext uri="{FF2B5EF4-FFF2-40B4-BE49-F238E27FC236}">
                <a16:creationId xmlns:a16="http://schemas.microsoft.com/office/drawing/2014/main" id="{338C1297-36CF-4F7A-94DC-7E66786D4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7705725"/>
            <a:ext cx="90011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Реальный экран редактора электронных таблиц</a:t>
            </a:r>
          </a:p>
        </p:txBody>
      </p:sp>
    </p:spTree>
    <p:extLst>
      <p:ext uri="{BB962C8B-B14F-4D97-AF65-F5344CB8AC3E}">
        <p14:creationId xmlns:p14="http://schemas.microsoft.com/office/powerpoint/2010/main" val="46476999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6d0ab2999c42d3"/>
          <a:stretch xmlns:a="http://schemas.openxmlformats.org/drawingml/2006/main"/>
        </p:blipFill>
        <p:spPr>
          <a:xfrm xmlns:a="http://schemas.openxmlformats.org/drawingml/2006/main">
            <a:off x="762000" y="430086"/>
            <a:ext cx="1714500" cy="282829"/>
          </a:xfrm>
          <a:prstGeom xmlns:a="http://schemas.openxmlformats.org/drawingml/2006/main" prst="rect">
            <a:avLst/>
          </a:prstGeom>
        </p:spPr>
      </p:pic>
      <p:sp>
        <p:nvSpPr>
          <p:cNvPr id="2" name="ЧАТЫ И ИНТЕГРАЦИИ">
            <a:extLst xmlns:a="http://schemas.openxmlformats.org/drawingml/2006/main">
              <a:ext uri="{FF2B5EF4-FFF2-40B4-BE49-F238E27FC236}">
                <a16:creationId xmlns:a16="http://schemas.microsoft.com/office/drawing/2014/main" id="{A94E7E2E-EE46-4B6D-ABC3-4A63673B7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ЧАТЫ И ИНТЕГРАЦИИ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7C79F374-1170-4E2C-91DD-14EFE3034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14">
            <a:extLst xmlns:a="http://schemas.openxmlformats.org/drawingml/2006/main">
              <a:ext uri="{FF2B5EF4-FFF2-40B4-BE49-F238E27FC236}">
                <a16:creationId xmlns:a16="http://schemas.microsoft.com/office/drawing/2014/main" id="{0D87A5FC-5198-4503-BE2A-EA4FA070D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5" name="Переписка сохраняет контекст объекта">
            <a:extLst xmlns:a="http://schemas.openxmlformats.org/drawingml/2006/main">
              <a:ext uri="{FF2B5EF4-FFF2-40B4-BE49-F238E27FC236}">
                <a16:creationId xmlns:a16="http://schemas.microsoft.com/office/drawing/2014/main" id="{6B561A71-3770-4B13-8FB9-17337ACA9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9525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Переписка сохраняет</a:t>
            </a:r>
          </a:p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контекст объекта</a:t>
            </a:r>
          </a:p>
        </p:txBody>
      </p:sp>
      <p:sp>
        <p:nvSpPr>
          <p:cNvPr id="6" name="Обсуждение проекта">
            <a:extLst xmlns:a="http://schemas.openxmlformats.org/drawingml/2006/main">
              <a:ext uri="{FF2B5EF4-FFF2-40B4-BE49-F238E27FC236}">
                <a16:creationId xmlns:a16="http://schemas.microsoft.com/office/drawing/2014/main" id="{DA87C4DE-72BB-450C-B7C7-2648E5609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71850"/>
            <a:ext cx="59055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Обсуждение проекта</a:t>
            </a:r>
          </a:p>
        </p:txBody>
      </p:sp>
      <p:sp>
        <p:nvSpPr>
          <p:cNvPr id="7" name="Вопросы, документы и фото — рядом с рабочими данными.">
            <a:extLst xmlns:a="http://schemas.openxmlformats.org/drawingml/2006/main">
              <a:ext uri="{FF2B5EF4-FFF2-40B4-BE49-F238E27FC236}">
                <a16:creationId xmlns:a16="http://schemas.microsoft.com/office/drawing/2014/main" id="{7C6E48D1-95C9-4896-A5B7-55E0584FC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95725"/>
            <a:ext cx="5905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Вопросы, документы и фото —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рядом с рабочими данными.</a:t>
            </a:r>
          </a:p>
        </p:txBody>
      </p:sp>
      <p:sp>
        <p:nvSpPr>
          <p:cNvPr id="8" name="Связь с Макс / ВК">
            <a:extLst xmlns:a="http://schemas.openxmlformats.org/drawingml/2006/main">
              <a:ext uri="{FF2B5EF4-FFF2-40B4-BE49-F238E27FC236}">
                <a16:creationId xmlns:a16="http://schemas.microsoft.com/office/drawing/2014/main" id="{DECBF373-EBD5-41A9-97B5-FF9C3E760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34000"/>
            <a:ext cx="59055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Связь с Макс / ВК</a:t>
            </a:r>
          </a:p>
        </p:txBody>
      </p:sp>
      <p:sp>
        <p:nvSpPr>
          <p:cNvPr id="9" name="Подключайте переписку из привычных мессенджеров.">
            <a:extLst xmlns:a="http://schemas.openxmlformats.org/drawingml/2006/main">
              <a:ext uri="{FF2B5EF4-FFF2-40B4-BE49-F238E27FC236}">
                <a16:creationId xmlns:a16="http://schemas.microsoft.com/office/drawing/2014/main" id="{172D1545-D873-47CB-99E1-A471BC890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57875"/>
            <a:ext cx="5905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Подключайте переписку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из привычных мессенджеров.</a:t>
            </a:r>
          </a:p>
        </p:txBody>
      </p:sp>
      <p:sp>
        <p:nvSpPr>
          <p:cNvPr id="10" name="Меньше поисков по разным чатам.">
            <a:extLst xmlns:a="http://schemas.openxmlformats.org/drawingml/2006/main">
              <a:ext uri="{FF2B5EF4-FFF2-40B4-BE49-F238E27FC236}">
                <a16:creationId xmlns:a16="http://schemas.microsoft.com/office/drawing/2014/main" id="{CB32A31A-ECF8-4C86-807C-30D970595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315200"/>
            <a:ext cx="60483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Меньше поисков по разным чатам.</a:t>
            </a:r>
          </a:p>
        </p:txBody>
      </p:sp>
      <p:sp>
        <p:nvSpPr>
          <p:cNvPr id="11" name="Фон экрана chat">
            <a:extLst xmlns:a="http://schemas.openxmlformats.org/drawingml/2006/main">
              <a:ext uri="{FF2B5EF4-FFF2-40B4-BE49-F238E27FC236}">
                <a16:creationId xmlns:a16="http://schemas.microsoft.com/office/drawing/2014/main" id="{85ED56CB-E6F7-4995-912A-46E59C987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96225" y="2647950"/>
            <a:ext cx="5638800" cy="5078730"/>
          </a:xfrm>
          <a:prstGeom xmlns:a="http://schemas.openxmlformats.org/drawingml/2006/main" prst="roundRect">
            <a:avLst>
              <a:gd name="adj" fmla="val 131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5DF"/>
            </a:solidFill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b68daadf4d48f6"/>
          <a:stretch xmlns:a="http://schemas.openxmlformats.org/drawingml/2006/main"/>
        </p:blipFill>
        <p:spPr>
          <a:xfrm xmlns:a="http://schemas.openxmlformats.org/drawingml/2006/main">
            <a:off x="7915275" y="2667000"/>
            <a:ext cx="5600700" cy="5040630"/>
          </a:xfrm>
          <a:prstGeom xmlns:a="http://schemas.openxmlformats.org/drawingml/2006/main" prst="roundRect">
            <a:avLst>
              <a:gd name="adj" fmla="val 1134"/>
            </a:avLst>
          </a:prstGeom>
        </p:spPr>
      </p:pic>
    </p:spTree>
    <p:extLst>
      <p:ext uri="{BB962C8B-B14F-4D97-AF65-F5344CB8AC3E}">
        <p14:creationId xmlns:p14="http://schemas.microsoft.com/office/powerpoint/2010/main" val="981811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04fc36f36c40df"/>
          <a:stretch xmlns:a="http://schemas.openxmlformats.org/drawingml/2006/main"/>
        </p:blipFill>
        <p:spPr>
          <a:xfrm xmlns:a="http://schemas.openxmlformats.org/drawingml/2006/main">
            <a:off x="762000" y="430086"/>
            <a:ext cx="1714500" cy="282829"/>
          </a:xfrm>
          <a:prstGeom xmlns:a="http://schemas.openxmlformats.org/drawingml/2006/main" prst="rect">
            <a:avLst/>
          </a:prstGeom>
        </p:spPr>
      </p:pic>
      <p:sp>
        <p:nvSpPr>
          <p:cNvPr id="2" name="ANDROID — РАБОТА НА ОБЪЕКТЕ">
            <a:extLst xmlns:a="http://schemas.openxmlformats.org/drawingml/2006/main">
              <a:ext uri="{FF2B5EF4-FFF2-40B4-BE49-F238E27FC236}">
                <a16:creationId xmlns:a16="http://schemas.microsoft.com/office/drawing/2014/main" id="{C69CEA54-DF46-4782-A217-41ADBD3DB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ANDROID — РАБОТА НА ОБЪЕКТЕ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D1D8E38F-53D6-41B8-B6F8-D4FEE5B3B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15">
            <a:extLst xmlns:a="http://schemas.openxmlformats.org/drawingml/2006/main">
              <a:ext uri="{FF2B5EF4-FFF2-40B4-BE49-F238E27FC236}">
                <a16:creationId xmlns:a16="http://schemas.microsoft.com/office/drawing/2014/main" id="{61184B3D-A6E3-46B6-A0EF-90185386C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5" name="Данные со стройки — сразу с телефона">
            <a:extLst xmlns:a="http://schemas.openxmlformats.org/drawingml/2006/main">
              <a:ext uri="{FF2B5EF4-FFF2-40B4-BE49-F238E27FC236}">
                <a16:creationId xmlns:a16="http://schemas.microsoft.com/office/drawing/2014/main" id="{8B45DB41-9D96-40CB-8742-F230B00F9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71437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5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Данные со стройки —</a:t>
            </a:r>
          </a:p>
          <a:p xmlns:a="http://schemas.openxmlformats.org/drawingml/2006/main">
            <a:pPr algn="l">
              <a:buNone/>
              <a:defRPr sz="45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сразу с телефона</a:t>
            </a:r>
          </a:p>
        </p:txBody>
      </p:sp>
      <p:sp>
        <p:nvSpPr>
          <p:cNvPr id="6" name="Факт, фото и обмеры">
            <a:extLst xmlns:a="http://schemas.openxmlformats.org/drawingml/2006/main">
              <a:ext uri="{FF2B5EF4-FFF2-40B4-BE49-F238E27FC236}">
                <a16:creationId xmlns:a16="http://schemas.microsoft.com/office/drawing/2014/main" id="{696135A4-965C-4CEC-910F-3479CCE07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62350"/>
            <a:ext cx="6191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Факт, фото и обмеры</a:t>
            </a:r>
          </a:p>
        </p:txBody>
      </p:sp>
      <p:sp>
        <p:nvSpPr>
          <p:cNvPr id="7" name="Фиксируйте результат там, где выполняются работы.">
            <a:extLst xmlns:a="http://schemas.openxmlformats.org/drawingml/2006/main">
              <a:ext uri="{FF2B5EF4-FFF2-40B4-BE49-F238E27FC236}">
                <a16:creationId xmlns:a16="http://schemas.microsoft.com/office/drawing/2014/main" id="{EB4D588D-512C-4D4A-91C5-55EA4E361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86225"/>
            <a:ext cx="6191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Фиксируйте результат там,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где выполняются работы.</a:t>
            </a:r>
          </a:p>
        </p:txBody>
      </p:sp>
      <p:sp>
        <p:nvSpPr>
          <p:cNvPr id="8" name="Заявки, приёмка и задачи">
            <a:extLst xmlns:a="http://schemas.openxmlformats.org/drawingml/2006/main">
              <a:ext uri="{FF2B5EF4-FFF2-40B4-BE49-F238E27FC236}">
                <a16:creationId xmlns:a16="http://schemas.microsoft.com/office/drawing/2014/main" id="{1F46E1C9-98BA-438C-BE17-1BEF88E65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43525"/>
            <a:ext cx="6191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Заявки, приёмка и задачи</a:t>
            </a:r>
          </a:p>
        </p:txBody>
      </p:sp>
      <p:sp>
        <p:nvSpPr>
          <p:cNvPr id="9" name="Прораб и бригада работают с данными своего проекта.">
            <a:extLst xmlns:a="http://schemas.openxmlformats.org/drawingml/2006/main">
              <a:ext uri="{FF2B5EF4-FFF2-40B4-BE49-F238E27FC236}">
                <a16:creationId xmlns:a16="http://schemas.microsoft.com/office/drawing/2014/main" id="{E7DE907B-93F2-450F-8AF4-5502CC5B3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67400"/>
            <a:ext cx="6191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Прораб и бригада работают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 данными своего проекта.</a:t>
            </a:r>
          </a:p>
        </p:txBody>
      </p:sp>
      <p:sp>
        <p:nvSpPr>
          <p:cNvPr id="10" name="Поддерживаемые полевые записи сохраняются локально до отправки. Д">
            <a:extLst xmlns:a="http://schemas.openxmlformats.org/drawingml/2006/main">
              <a:ext uri="{FF2B5EF4-FFF2-40B4-BE49-F238E27FC236}">
                <a16:creationId xmlns:a16="http://schemas.microsoft.com/office/drawing/2014/main" id="{6EBE3EF7-F77C-43CD-B352-20F66A2C2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58050"/>
            <a:ext cx="6572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Поддерживаемые полевые записи сохраняются</a:t>
            </a:r>
          </a:p>
          <a:p xmlns:a="http://schemas.openxmlformats.org/drawingml/2006/main">
            <a:pPr algn="l">
              <a:buNone/>
              <a:defRPr sz="16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локально до отправки. Для чата нужен интернет.</a:t>
            </a:r>
          </a:p>
        </p:txBody>
      </p:sp>
      <p:sp>
        <p:nvSpPr>
          <p:cNvPr id="11" name="Подложка мобильного экрана">
            <a:extLst xmlns:a="http://schemas.openxmlformats.org/drawingml/2006/main">
              <a:ext uri="{FF2B5EF4-FFF2-40B4-BE49-F238E27FC236}">
                <a16:creationId xmlns:a16="http://schemas.microsoft.com/office/drawing/2014/main" id="{551E4A64-99D9-4D83-9C2F-46081B86F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4325" y="1743075"/>
            <a:ext cx="2743200" cy="5866800"/>
          </a:xfrm>
          <a:prstGeom xmlns:a="http://schemas.openxmlformats.org/drawingml/2006/main" prst="roundRect">
            <a:avLst>
              <a:gd name="adj" fmla="val 72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5DF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4dc0b2fef24548"/>
          <a:stretch xmlns:a="http://schemas.openxmlformats.org/drawingml/2006/main"/>
        </p:blipFill>
        <p:spPr>
          <a:xfrm xmlns:a="http://schemas.openxmlformats.org/drawingml/2006/main">
            <a:off x="7981950" y="1790700"/>
            <a:ext cx="2647950" cy="5771550"/>
          </a:xfrm>
          <a:prstGeom xmlns:a="http://schemas.openxmlformats.org/drawingml/2006/main" prst="roundRect">
            <a:avLst>
              <a:gd name="adj" fmla="val 5755"/>
            </a:avLst>
          </a:prstGeom>
        </p:spPr>
      </p:pic>
      <p:sp>
        <p:nvSpPr>
          <p:cNvPr id="13" name="Подложка мобильного экрана">
            <a:extLst xmlns:a="http://schemas.openxmlformats.org/drawingml/2006/main">
              <a:ext uri="{FF2B5EF4-FFF2-40B4-BE49-F238E27FC236}">
                <a16:creationId xmlns:a16="http://schemas.microsoft.com/office/drawing/2014/main" id="{D25841AD-10F1-4B18-8966-F09D1FABF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06200" y="2247900"/>
            <a:ext cx="2628900" cy="5617669"/>
          </a:xfrm>
          <a:prstGeom xmlns:a="http://schemas.openxmlformats.org/drawingml/2006/main" prst="roundRect">
            <a:avLst>
              <a:gd name="adj" fmla="val 760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5DF"/>
            </a:solidFill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9abdc8f1504e4d"/>
          <a:stretch xmlns:a="http://schemas.openxmlformats.org/drawingml/2006/main"/>
        </p:blipFill>
        <p:spPr>
          <a:xfrm xmlns:a="http://schemas.openxmlformats.org/drawingml/2006/main">
            <a:off x="11553825" y="2295525"/>
            <a:ext cx="2533650" cy="5522419"/>
          </a:xfrm>
          <a:prstGeom xmlns:a="http://schemas.openxmlformats.org/drawingml/2006/main" prst="roundRect">
            <a:avLst>
              <a:gd name="adj" fmla="val 6015"/>
            </a:avLst>
          </a:prstGeom>
        </p:spPr>
      </p:pic>
      <p:sp>
        <p:nvSpPr>
          <p:cNvPr id="15" name="Главная">
            <a:extLst xmlns:a="http://schemas.openxmlformats.org/drawingml/2006/main">
              <a:ext uri="{FF2B5EF4-FFF2-40B4-BE49-F238E27FC236}">
                <a16:creationId xmlns:a16="http://schemas.microsoft.com/office/drawing/2014/main" id="{9E57C724-A874-4123-B1F9-58C0E3AEC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314450"/>
            <a:ext cx="2647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Главная</a:t>
            </a:r>
          </a:p>
        </p:txBody>
      </p:sp>
      <p:sp>
        <p:nvSpPr>
          <p:cNvPr id="16" name="Обмер с фото">
            <a:extLst xmlns:a="http://schemas.openxmlformats.org/drawingml/2006/main">
              <a:ext uri="{FF2B5EF4-FFF2-40B4-BE49-F238E27FC236}">
                <a16:creationId xmlns:a16="http://schemas.microsoft.com/office/drawing/2014/main" id="{772CBC15-1C16-43FD-997A-44A674C23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3825" y="1819275"/>
            <a:ext cx="2819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Обмер с фото</a:t>
            </a:r>
          </a:p>
        </p:txBody>
      </p:sp>
    </p:spTree>
    <p:extLst>
      <p:ext uri="{BB962C8B-B14F-4D97-AF65-F5344CB8AC3E}">
        <p14:creationId xmlns:p14="http://schemas.microsoft.com/office/powerpoint/2010/main" val="102814881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052f6e2bfd44b5"/>
          <a:stretch xmlns:a="http://schemas.openxmlformats.org/drawingml/2006/main"/>
        </p:blipFill>
        <p:spPr>
          <a:xfrm xmlns:a="http://schemas.openxmlformats.org/drawingml/2006/main">
            <a:off x="762000" y="430086"/>
            <a:ext cx="1714500" cy="282829"/>
          </a:xfrm>
          <a:prstGeom xmlns:a="http://schemas.openxmlformats.org/drawingml/2006/main" prst="rect">
            <a:avLst/>
          </a:prstGeom>
        </p:spPr>
      </p:pic>
      <p:sp>
        <p:nvSpPr>
          <p:cNvPr id="2" name="МИНИ-ПРИЛОЖЕНИЯ И IOS">
            <a:extLst xmlns:a="http://schemas.openxmlformats.org/drawingml/2006/main">
              <a:ext uri="{FF2B5EF4-FFF2-40B4-BE49-F238E27FC236}">
                <a16:creationId xmlns:a16="http://schemas.microsoft.com/office/drawing/2014/main" id="{E6C88CFA-1D2F-47AF-A281-7D48DB70E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МИНИ-ПРИЛОЖЕНИЯ И IOS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7461CEAE-148A-4C1F-BE13-B748CC9CB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16">
            <a:extLst xmlns:a="http://schemas.openxmlformats.org/drawingml/2006/main">
              <a:ext uri="{FF2B5EF4-FFF2-40B4-BE49-F238E27FC236}">
                <a16:creationId xmlns:a16="http://schemas.microsoft.com/office/drawing/2014/main" id="{9C6C9D96-537D-482E-9A1B-58EE4A70F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5" name="Сметрум — внутри Макс и ВКонтакте">
            <a:extLst xmlns:a="http://schemas.openxmlformats.org/drawingml/2006/main">
              <a:ext uri="{FF2B5EF4-FFF2-40B4-BE49-F238E27FC236}">
                <a16:creationId xmlns:a16="http://schemas.microsoft.com/office/drawing/2014/main" id="{90B8777B-D3B4-46EC-9404-EE0298B9D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80962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575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575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Сметрум — внутри</a:t>
            </a:r>
          </a:p>
          <a:p xmlns:a="http://schemas.openxmlformats.org/drawingml/2006/main">
            <a:pPr algn="l">
              <a:buNone/>
              <a:defRPr sz="4575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575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Макс и ВКонтакте</a:t>
            </a:r>
          </a:p>
        </p:txBody>
      </p:sp>
      <p:sp>
        <p:nvSpPr>
          <p:cNvPr id="6" name="Открывайте проекты, задачи, факт, фото и материалы без установки ">
            <a:extLst xmlns:a="http://schemas.openxmlformats.org/drawingml/2006/main">
              <a:ext uri="{FF2B5EF4-FFF2-40B4-BE49-F238E27FC236}">
                <a16:creationId xmlns:a16="http://schemas.microsoft.com/office/drawing/2014/main" id="{725BECCA-367C-4515-842F-5A155768A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00425"/>
            <a:ext cx="7810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Открывайте проекты, задачи, факт, фото</a:t>
            </a:r>
          </a:p>
          <a:p xmlns:a="http://schemas.openxmlformats.org/drawingml/2006/main">
            <a:pPr algn="l">
              <a:buNone/>
              <a:defRPr sz="23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и материалы без установки отдельного APK.</a:t>
            </a:r>
          </a:p>
        </p:txBody>
      </p:sp>
      <p:sp>
        <p:nvSpPr>
          <p:cNvPr id="7" name="Разделитель">
            <a:extLst xmlns:a="http://schemas.openxmlformats.org/drawingml/2006/main">
              <a:ext uri="{FF2B5EF4-FFF2-40B4-BE49-F238E27FC236}">
                <a16:creationId xmlns:a16="http://schemas.microsoft.com/office/drawing/2014/main" id="{7FBAEE99-321F-4982-92BB-8BA858C96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981575"/>
            <a:ext cx="752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На iPhone — через мини-приложение">
            <a:extLst xmlns:a="http://schemas.openxmlformats.org/drawingml/2006/main">
              <a:ext uri="{FF2B5EF4-FFF2-40B4-BE49-F238E27FC236}">
                <a16:creationId xmlns:a16="http://schemas.microsoft.com/office/drawing/2014/main" id="{CAB707AB-40A3-4656-8AC0-0B3BB202A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00675"/>
            <a:ext cx="781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75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На iPhone — через мини-приложение</a:t>
            </a:r>
          </a:p>
        </p:txBody>
      </p:sp>
      <p:sp>
        <p:nvSpPr>
          <p:cNvPr id="9" name="Отдельное приложение iOS находится в разработке.">
            <a:extLst xmlns:a="http://schemas.openxmlformats.org/drawingml/2006/main">
              <a:ext uri="{FF2B5EF4-FFF2-40B4-BE49-F238E27FC236}">
                <a16:creationId xmlns:a16="http://schemas.microsoft.com/office/drawing/2014/main" id="{34FECEAD-9A17-46CA-AAA7-9B281EEA5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010275"/>
            <a:ext cx="7810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Отдельное приложение iOS</a:t>
            </a:r>
          </a:p>
          <a:p xmlns:a="http://schemas.openxmlformats.org/drawingml/2006/main">
            <a:pPr algn="l">
              <a:buNone/>
              <a:defRPr sz="23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находится в разработке.</a:t>
            </a:r>
          </a:p>
        </p:txBody>
      </p:sp>
      <p:sp>
        <p:nvSpPr>
          <p:cNvPr id="10" name="Подложка мобильного экрана">
            <a:extLst xmlns:a="http://schemas.openxmlformats.org/drawingml/2006/main">
              <a:ext uri="{FF2B5EF4-FFF2-40B4-BE49-F238E27FC236}">
                <a16:creationId xmlns:a16="http://schemas.microsoft.com/office/drawing/2014/main" id="{65A98EBE-498C-4981-9914-91C1F1D93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375" y="1924050"/>
            <a:ext cx="3086100" cy="5614365"/>
          </a:xfrm>
          <a:prstGeom xmlns:a="http://schemas.openxmlformats.org/drawingml/2006/main" prst="roundRect">
            <a:avLst>
              <a:gd name="adj" fmla="val 64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5DF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444f9b8b9642f1"/>
          <a:stretch xmlns:a="http://schemas.openxmlformats.org/drawingml/2006/main"/>
        </p:blipFill>
        <p:spPr>
          <a:xfrm xmlns:a="http://schemas.openxmlformats.org/drawingml/2006/main">
            <a:off x="10287000" y="1971675"/>
            <a:ext cx="2990850" cy="5519115"/>
          </a:xfrm>
          <a:prstGeom xmlns:a="http://schemas.openxmlformats.org/drawingml/2006/main" prst="roundRect">
            <a:avLst>
              <a:gd name="adj" fmla="val 5096"/>
            </a:avLst>
          </a:prstGeom>
        </p:spPr>
      </p:pic>
      <p:sp>
        <p:nvSpPr>
          <p:cNvPr id="12" name="Реальный экран мини-приложения">
            <a:extLst xmlns:a="http://schemas.openxmlformats.org/drawingml/2006/main">
              <a:ext uri="{FF2B5EF4-FFF2-40B4-BE49-F238E27FC236}">
                <a16:creationId xmlns:a16="http://schemas.microsoft.com/office/drawing/2014/main" id="{B21AF787-C3F1-4CA6-B0D6-B4191BF0A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1333500"/>
            <a:ext cx="4714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Реальный экран мини-приложения</a:t>
            </a:r>
          </a:p>
        </p:txBody>
      </p:sp>
      <p:sp>
        <p:nvSpPr>
          <p:cNvPr id="13" name="Нужен интернет и привязка аккаунта. Мобильные функции доступны в ">
            <a:extLst xmlns:a="http://schemas.openxmlformats.org/drawingml/2006/main">
              <a:ext uri="{FF2B5EF4-FFF2-40B4-BE49-F238E27FC236}">
                <a16:creationId xmlns:a16="http://schemas.microsoft.com/office/drawing/2014/main" id="{E9DE1540-EFFB-40E0-99B8-8284F9965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391400"/>
            <a:ext cx="13716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Нужен интернет и привязка аккаунта. Мобильные функции доступны в пробном периоде,</a:t>
            </a:r>
          </a:p>
          <a:p xmlns:a="http://schemas.openxmlformats.org/drawingml/2006/main">
            <a:pPr algn="l">
              <a:buNone/>
              <a:defRPr sz="15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затем — на тарифах «Команда 15» и «Компания 50».</a:t>
            </a:r>
          </a:p>
        </p:txBody>
      </p:sp>
    </p:spTree>
    <p:extLst>
      <p:ext uri="{BB962C8B-B14F-4D97-AF65-F5344CB8AC3E}">
        <p14:creationId xmlns:p14="http://schemas.microsoft.com/office/powerpoint/2010/main" val="44489553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c638552a4042c6"/>
          <a:stretch xmlns:a="http://schemas.openxmlformats.org/drawingml/2006/main"/>
        </p:blipFill>
        <p:spPr>
          <a:xfrm xmlns:a="http://schemas.openxmlformats.org/drawingml/2006/main">
            <a:off x="762000" y="430086"/>
            <a:ext cx="1714500" cy="282829"/>
          </a:xfrm>
          <a:prstGeom xmlns:a="http://schemas.openxmlformats.org/drawingml/2006/main" prst="rect">
            <a:avLst/>
          </a:prstGeom>
        </p:spPr>
      </p:pic>
      <p:sp>
        <p:nvSpPr>
          <p:cNvPr id="2" name="КОМАНДА И ПРАВА">
            <a:extLst xmlns:a="http://schemas.openxmlformats.org/drawingml/2006/main">
              <a:ext uri="{FF2B5EF4-FFF2-40B4-BE49-F238E27FC236}">
                <a16:creationId xmlns:a16="http://schemas.microsoft.com/office/drawing/2014/main" id="{313A98C8-1DD3-4529-84AF-59BE17B47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КОМАНДА И ПРАВА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F74BC53A-B93B-4F59-9F38-861841918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17">
            <a:extLst xmlns:a="http://schemas.openxmlformats.org/drawingml/2006/main">
              <a:ext uri="{FF2B5EF4-FFF2-40B4-BE49-F238E27FC236}">
                <a16:creationId xmlns:a16="http://schemas.microsoft.com/office/drawing/2014/main" id="{43DA78DF-6FDB-407C-8081-4DE6D45DE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5" name="Каждому — свой доступ к объектам и данным">
            <a:extLst xmlns:a="http://schemas.openxmlformats.org/drawingml/2006/main">
              <a:ext uri="{FF2B5EF4-FFF2-40B4-BE49-F238E27FC236}">
                <a16:creationId xmlns:a16="http://schemas.microsoft.com/office/drawing/2014/main" id="{CF5BD39D-A3BD-43DC-A730-925985B81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13716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Каждому — свой доступ</a:t>
            </a:r>
          </a:p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к объектам и данным</a:t>
            </a:r>
          </a:p>
        </p:txBody>
      </p:sp>
      <p:sp>
        <p:nvSpPr>
          <p:cNvPr id="6" name="Фон экрана team">
            <a:extLst xmlns:a="http://schemas.openxmlformats.org/drawingml/2006/main">
              <a:ext uri="{FF2B5EF4-FFF2-40B4-BE49-F238E27FC236}">
                <a16:creationId xmlns:a16="http://schemas.microsoft.com/office/drawing/2014/main" id="{13661BA1-7869-41EE-8094-0D01DD26B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09925"/>
            <a:ext cx="9848850" cy="4892377"/>
          </a:xfrm>
          <a:prstGeom xmlns:a="http://schemas.openxmlformats.org/drawingml/2006/main" prst="roundRect">
            <a:avLst>
              <a:gd name="adj" fmla="val 13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5DF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4d050e2df94ebf"/>
          <a:stretch xmlns:a="http://schemas.openxmlformats.org/drawingml/2006/main"/>
        </p:blipFill>
        <p:spPr>
          <a:xfrm xmlns:a="http://schemas.openxmlformats.org/drawingml/2006/main">
            <a:off x="762000" y="3228975"/>
            <a:ext cx="9810750" cy="4854277"/>
          </a:xfrm>
          <a:prstGeom xmlns:a="http://schemas.openxmlformats.org/drawingml/2006/main" prst="roundRect">
            <a:avLst>
              <a:gd name="adj" fmla="val 1177"/>
            </a:avLst>
          </a:prstGeom>
        </p:spPr>
      </p:pic>
      <p:sp>
        <p:nvSpPr>
          <p:cNvPr id="8" name="Роли компании">
            <a:extLst xmlns:a="http://schemas.openxmlformats.org/drawingml/2006/main">
              <a:ext uri="{FF2B5EF4-FFF2-40B4-BE49-F238E27FC236}">
                <a16:creationId xmlns:a16="http://schemas.microsoft.com/office/drawing/2014/main" id="{1FB182CA-F7A0-4B1A-ACD0-89B640CA2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3775" y="3305175"/>
            <a:ext cx="33242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Роли компании</a:t>
            </a:r>
          </a:p>
        </p:txBody>
      </p:sp>
      <p:sp>
        <p:nvSpPr>
          <p:cNvPr id="9" name="Сотрудники и доступные им разделы.">
            <a:extLst xmlns:a="http://schemas.openxmlformats.org/drawingml/2006/main">
              <a:ext uri="{FF2B5EF4-FFF2-40B4-BE49-F238E27FC236}">
                <a16:creationId xmlns:a16="http://schemas.microsoft.com/office/drawing/2014/main" id="{E6907C73-C596-4806-BF98-09D7929DB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3775" y="3829050"/>
            <a:ext cx="33242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Сотрудники и доступные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им разделы.</a:t>
            </a:r>
          </a:p>
        </p:txBody>
      </p:sp>
      <p:sp>
        <p:nvSpPr>
          <p:cNvPr id="10" name="Участники проекта">
            <a:extLst xmlns:a="http://schemas.openxmlformats.org/drawingml/2006/main">
              <a:ext uri="{FF2B5EF4-FFF2-40B4-BE49-F238E27FC236}">
                <a16:creationId xmlns:a16="http://schemas.microsoft.com/office/drawing/2014/main" id="{A0555062-ACFA-46DC-AF56-245D73241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3775" y="5038725"/>
            <a:ext cx="33242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Участники проекта</a:t>
            </a:r>
          </a:p>
        </p:txBody>
      </p:sp>
      <p:sp>
        <p:nvSpPr>
          <p:cNvPr id="11" name="Права на конкретные объекты и действия.">
            <a:extLst xmlns:a="http://schemas.openxmlformats.org/drawingml/2006/main">
              <a:ext uri="{FF2B5EF4-FFF2-40B4-BE49-F238E27FC236}">
                <a16:creationId xmlns:a16="http://schemas.microsoft.com/office/drawing/2014/main" id="{E6303103-ACE5-4ADD-AF89-EC2264494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3775" y="5562600"/>
            <a:ext cx="33242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Права на конкретные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объекты и действия.</a:t>
            </a:r>
          </a:p>
        </p:txBody>
      </p:sp>
      <p:sp>
        <p:nvSpPr>
          <p:cNvPr id="12" name="Общая система с разными рабочими местами.">
            <a:extLst xmlns:a="http://schemas.openxmlformats.org/drawingml/2006/main">
              <a:ext uri="{FF2B5EF4-FFF2-40B4-BE49-F238E27FC236}">
                <a16:creationId xmlns:a16="http://schemas.microsoft.com/office/drawing/2014/main" id="{27B261FA-A804-4B8D-8E95-FD828F5FB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3775" y="6867525"/>
            <a:ext cx="33337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Общая система</a:t>
            </a:r>
          </a:p>
          <a:p xmlns:a="http://schemas.openxmlformats.org/drawingml/2006/main">
            <a:pPr algn="l">
              <a:buNone/>
              <a:defRPr sz="2400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с разными</a:t>
            </a:r>
          </a:p>
          <a:p xmlns:a="http://schemas.openxmlformats.org/drawingml/2006/main">
            <a:pPr algn="l">
              <a:buNone/>
              <a:defRPr sz="2400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рабочими местами.</a:t>
            </a:r>
          </a:p>
        </p:txBody>
      </p:sp>
    </p:spTree>
    <p:extLst>
      <p:ext uri="{BB962C8B-B14F-4D97-AF65-F5344CB8AC3E}">
        <p14:creationId xmlns:p14="http://schemas.microsoft.com/office/powerpoint/2010/main" val="37015779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2494d84a2c405e"/>
          <a:stretch xmlns:a="http://schemas.openxmlformats.org/drawingml/2006/main"/>
        </p:blipFill>
        <p:spPr>
          <a:xfrm xmlns:a="http://schemas.openxmlformats.org/drawingml/2006/main">
            <a:off x="762000" y="430086"/>
            <a:ext cx="1714500" cy="282829"/>
          </a:xfrm>
          <a:prstGeom xmlns:a="http://schemas.openxmlformats.org/drawingml/2006/main" prst="rect">
            <a:avLst/>
          </a:prstGeom>
        </p:spPr>
      </p:pic>
      <p:sp>
        <p:nvSpPr>
          <p:cNvPr id="2" name="КАК НАЧАТЬ">
            <a:extLst xmlns:a="http://schemas.openxmlformats.org/drawingml/2006/main">
              <a:ext uri="{FF2B5EF4-FFF2-40B4-BE49-F238E27FC236}">
                <a16:creationId xmlns:a16="http://schemas.microsoft.com/office/drawing/2014/main" id="{9515F2DA-1DF2-4C37-B45C-F42030F0D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КАК НАЧАТЬ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5986FE51-A648-4CEE-8F4F-0840534FE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18">
            <a:extLst xmlns:a="http://schemas.openxmlformats.org/drawingml/2006/main">
              <a:ext uri="{FF2B5EF4-FFF2-40B4-BE49-F238E27FC236}">
                <a16:creationId xmlns:a16="http://schemas.microsoft.com/office/drawing/2014/main" id="{85B4390A-E578-4B81-813A-C81855D18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5" name="Начните с одного объекта">
            <a:extLst xmlns:a="http://schemas.openxmlformats.org/drawingml/2006/main">
              <a:ext uri="{FF2B5EF4-FFF2-40B4-BE49-F238E27FC236}">
                <a16:creationId xmlns:a16="http://schemas.microsoft.com/office/drawing/2014/main" id="{81BDB5BE-7B2E-47E1-9188-4ACF6E323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1371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8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Начните с одного объекта</a:t>
            </a:r>
          </a:p>
        </p:txBody>
      </p:sp>
      <p:sp>
        <p:nvSpPr>
          <p:cNvPr id="6" name="01">
            <a:extLst xmlns:a="http://schemas.openxmlformats.org/drawingml/2006/main">
              <a:ext uri="{FF2B5EF4-FFF2-40B4-BE49-F238E27FC236}">
                <a16:creationId xmlns:a16="http://schemas.microsoft.com/office/drawing/2014/main" id="{937EDFF7-C330-4020-9730-7EF5C12AA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67050"/>
            <a:ext cx="28575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925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5925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Линия шага">
            <a:extLst xmlns:a="http://schemas.openxmlformats.org/drawingml/2006/main">
              <a:ext uri="{FF2B5EF4-FFF2-40B4-BE49-F238E27FC236}">
                <a16:creationId xmlns:a16="http://schemas.microsoft.com/office/drawing/2014/main" id="{54D17020-B6BC-4103-AEBB-E24267FA1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19575"/>
            <a:ext cx="28098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Создайте проект">
            <a:extLst xmlns:a="http://schemas.openxmlformats.org/drawingml/2006/main">
              <a:ext uri="{FF2B5EF4-FFF2-40B4-BE49-F238E27FC236}">
                <a16:creationId xmlns:a16="http://schemas.microsoft.com/office/drawing/2014/main" id="{DF3F6B7A-AAF6-4E44-993A-CC5D9BBFF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95800"/>
            <a:ext cx="30194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Создайте проект</a:t>
            </a:r>
          </a:p>
        </p:txBody>
      </p:sp>
      <p:sp>
        <p:nvSpPr>
          <p:cNvPr id="9" name="Дом, коттедж или ремонт.">
            <a:extLst xmlns:a="http://schemas.openxmlformats.org/drawingml/2006/main">
              <a:ext uri="{FF2B5EF4-FFF2-40B4-BE49-F238E27FC236}">
                <a16:creationId xmlns:a16="http://schemas.microsoft.com/office/drawing/2014/main" id="{B82060FF-20D7-4CAF-9D4E-3D873F5F4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95925"/>
            <a:ext cx="30194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Дом, коттедж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или ремонт.</a:t>
            </a:r>
          </a:p>
        </p:txBody>
      </p:sp>
      <p:sp>
        <p:nvSpPr>
          <p:cNvPr id="10" name="02">
            <a:extLst xmlns:a="http://schemas.openxmlformats.org/drawingml/2006/main">
              <a:ext uri="{FF2B5EF4-FFF2-40B4-BE49-F238E27FC236}">
                <a16:creationId xmlns:a16="http://schemas.microsoft.com/office/drawing/2014/main" id="{D19B57D5-D09B-4AB5-BBCE-F38352BC0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067050"/>
            <a:ext cx="28575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925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5925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Линия шага">
            <a:extLst xmlns:a="http://schemas.openxmlformats.org/drawingml/2006/main">
              <a:ext uri="{FF2B5EF4-FFF2-40B4-BE49-F238E27FC236}">
                <a16:creationId xmlns:a16="http://schemas.microsoft.com/office/drawing/2014/main" id="{A2067625-A210-4B3A-B07D-2E4762E84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219575"/>
            <a:ext cx="28098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Загрузите смету">
            <a:extLst xmlns:a="http://schemas.openxmlformats.org/drawingml/2006/main">
              <a:ext uri="{FF2B5EF4-FFF2-40B4-BE49-F238E27FC236}">
                <a16:creationId xmlns:a16="http://schemas.microsoft.com/office/drawing/2014/main" id="{1F18B292-BB32-40AA-8DF2-7F3C0B26C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495800"/>
            <a:ext cx="30194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Загрузите смету</a:t>
            </a:r>
          </a:p>
        </p:txBody>
      </p:sp>
      <p:sp>
        <p:nvSpPr>
          <p:cNvPr id="13" name="Импортируйте Excel или соберите расчёт.">
            <a:extLst xmlns:a="http://schemas.openxmlformats.org/drawingml/2006/main">
              <a:ext uri="{FF2B5EF4-FFF2-40B4-BE49-F238E27FC236}">
                <a16:creationId xmlns:a16="http://schemas.microsoft.com/office/drawing/2014/main" id="{FE7BF505-6CC4-4495-BE1D-9F02EFBAF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5495925"/>
            <a:ext cx="30194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Импортируйте Excel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или соберите расчёт.</a:t>
            </a:r>
          </a:p>
        </p:txBody>
      </p:sp>
      <p:sp>
        <p:nvSpPr>
          <p:cNvPr id="14" name="03">
            <a:extLst xmlns:a="http://schemas.openxmlformats.org/drawingml/2006/main">
              <a:ext uri="{FF2B5EF4-FFF2-40B4-BE49-F238E27FC236}">
                <a16:creationId xmlns:a16="http://schemas.microsoft.com/office/drawing/2014/main" id="{EFEE815A-1877-45C8-BA41-6FC0F5B8F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067050"/>
            <a:ext cx="28575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925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5925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Линия шага">
            <a:extLst xmlns:a="http://schemas.openxmlformats.org/drawingml/2006/main">
              <a:ext uri="{FF2B5EF4-FFF2-40B4-BE49-F238E27FC236}">
                <a16:creationId xmlns:a16="http://schemas.microsoft.com/office/drawing/2014/main" id="{EBDBCA31-59E7-4BB9-85E3-DFFBD911F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219575"/>
            <a:ext cx="28098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Пригласите команду">
            <a:extLst xmlns:a="http://schemas.openxmlformats.org/drawingml/2006/main">
              <a:ext uri="{FF2B5EF4-FFF2-40B4-BE49-F238E27FC236}">
                <a16:creationId xmlns:a16="http://schemas.microsoft.com/office/drawing/2014/main" id="{A1E8C678-B30D-4DF4-A988-4AEB18DF0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495800"/>
            <a:ext cx="30194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Пригласите команду</a:t>
            </a:r>
          </a:p>
        </p:txBody>
      </p:sp>
      <p:sp>
        <p:nvSpPr>
          <p:cNvPr id="17" name="Назначьте роли и ответственных.">
            <a:extLst xmlns:a="http://schemas.openxmlformats.org/drawingml/2006/main">
              <a:ext uri="{FF2B5EF4-FFF2-40B4-BE49-F238E27FC236}">
                <a16:creationId xmlns:a16="http://schemas.microsoft.com/office/drawing/2014/main" id="{28AC7B5E-99D9-47F2-BA02-0BEC50C42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495925"/>
            <a:ext cx="30194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Назначьте роли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и ответственных.</a:t>
            </a:r>
          </a:p>
        </p:txBody>
      </p:sp>
      <p:sp>
        <p:nvSpPr>
          <p:cNvPr id="18" name="04">
            <a:extLst xmlns:a="http://schemas.openxmlformats.org/drawingml/2006/main">
              <a:ext uri="{FF2B5EF4-FFF2-40B4-BE49-F238E27FC236}">
                <a16:creationId xmlns:a16="http://schemas.microsoft.com/office/drawing/2014/main" id="{BD430119-D50F-475F-ADA8-3D81CCBA9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77625" y="3067050"/>
            <a:ext cx="28575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925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5925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9" name="Линия шага">
            <a:extLst xmlns:a="http://schemas.openxmlformats.org/drawingml/2006/main">
              <a:ext uri="{FF2B5EF4-FFF2-40B4-BE49-F238E27FC236}">
                <a16:creationId xmlns:a16="http://schemas.microsoft.com/office/drawing/2014/main" id="{F093C7F2-D356-4976-8171-CE1041F76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77625" y="4219575"/>
            <a:ext cx="28098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Пройдите цикл">
            <a:extLst xmlns:a="http://schemas.openxmlformats.org/drawingml/2006/main">
              <a:ext uri="{FF2B5EF4-FFF2-40B4-BE49-F238E27FC236}">
                <a16:creationId xmlns:a16="http://schemas.microsoft.com/office/drawing/2014/main" id="{34737AB1-E631-4400-AF22-80B7A33E5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77625" y="4495800"/>
            <a:ext cx="30194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Пройдите цикл</a:t>
            </a:r>
          </a:p>
        </p:txBody>
      </p:sp>
      <p:sp>
        <p:nvSpPr>
          <p:cNvPr id="21" name="Закупка, выполнение, оплата и отчёт.">
            <a:extLst xmlns:a="http://schemas.openxmlformats.org/drawingml/2006/main">
              <a:ext uri="{FF2B5EF4-FFF2-40B4-BE49-F238E27FC236}">
                <a16:creationId xmlns:a16="http://schemas.microsoft.com/office/drawing/2014/main" id="{94441AA8-5025-49CE-AF94-B60B38CE3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77625" y="5495925"/>
            <a:ext cx="30194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Закупка, выполнение,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оплата и отчёт.</a:t>
            </a:r>
          </a:p>
        </p:txBody>
      </p:sp>
      <p:sp>
        <p:nvSpPr>
          <p:cNvPr id="22" name="Полоса пробного периода">
            <a:extLst xmlns:a="http://schemas.openxmlformats.org/drawingml/2006/main">
              <a:ext uri="{FF2B5EF4-FFF2-40B4-BE49-F238E27FC236}">
                <a16:creationId xmlns:a16="http://schemas.microsoft.com/office/drawing/2014/main" id="{4C2A6F94-1428-4884-890A-A24A09057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829425"/>
            <a:ext cx="137160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1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14 дней бесплатно">
            <a:extLst xmlns:a="http://schemas.openxmlformats.org/drawingml/2006/main">
              <a:ext uri="{FF2B5EF4-FFF2-40B4-BE49-F238E27FC236}">
                <a16:creationId xmlns:a16="http://schemas.microsoft.com/office/drawing/2014/main" id="{1E757E3C-495F-44B7-B60D-7BD8687E6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7058025"/>
            <a:ext cx="4953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075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3075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14 дней бесплатно</a:t>
            </a:r>
          </a:p>
        </p:txBody>
      </p:sp>
      <p:sp>
        <p:nvSpPr>
          <p:cNvPr id="24" name="Проверьте рабочий цикл на своих данных.">
            <a:extLst xmlns:a="http://schemas.openxmlformats.org/drawingml/2006/main">
              <a:ext uri="{FF2B5EF4-FFF2-40B4-BE49-F238E27FC236}">
                <a16:creationId xmlns:a16="http://schemas.microsoft.com/office/drawing/2014/main" id="{AF3891E2-F8CB-458E-B68F-296CDF8DF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7200900"/>
            <a:ext cx="7715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0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93D2B"/>
                </a:solidFill>
                <a:latin typeface="Arial"/>
                <a:ea typeface="Arial"/>
                <a:cs typeface="Arial"/>
              </a:rPr>
              <a:t>Проверьте рабочий цикл на своих данных.</a:t>
            </a:r>
          </a:p>
        </p:txBody>
      </p:sp>
    </p:spTree>
    <p:extLst>
      <p:ext uri="{BB962C8B-B14F-4D97-AF65-F5344CB8AC3E}">
        <p14:creationId xmlns:p14="http://schemas.microsoft.com/office/powerpoint/2010/main" val="11029249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193D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ДАВАЙТЕ ОБСУДИМ ВАШ ОБЪЕКТ">
            <a:extLst xmlns:a="http://schemas.openxmlformats.org/drawingml/2006/main">
              <a:ext uri="{FF2B5EF4-FFF2-40B4-BE49-F238E27FC236}">
                <a16:creationId xmlns:a16="http://schemas.microsoft.com/office/drawing/2014/main" id="{C1842932-A83B-4B86-9CDB-4E03A77F0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ДАВАЙТЕ ОБСУДИМ ВАШ ОБЪЕКТ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A621206A-F8D3-4AFF-A69A-1806B2416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19">
            <a:extLst xmlns:a="http://schemas.openxmlformats.org/drawingml/2006/main">
              <a:ext uri="{FF2B5EF4-FFF2-40B4-BE49-F238E27FC236}">
                <a16:creationId xmlns:a16="http://schemas.microsoft.com/office/drawing/2014/main" id="{D74B4AF4-1349-4155-8DB6-C68311798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5" name="Стройте с общей картиной проекта">
            <a:extLst xmlns:a="http://schemas.openxmlformats.org/drawingml/2006/main">
              <a:ext uri="{FF2B5EF4-FFF2-40B4-BE49-F238E27FC236}">
                <a16:creationId xmlns:a16="http://schemas.microsoft.com/office/drawing/2014/main" id="{94E3F593-6135-4CF5-A637-4B113C57A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13239750" cy="2076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6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Стройте с общей</a:t>
            </a:r>
          </a:p>
          <a:p xmlns:a="http://schemas.openxmlformats.org/drawingml/2006/main">
            <a:pPr algn="l">
              <a:buNone/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6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картиной проекта</a:t>
            </a:r>
          </a:p>
        </p:txBody>
      </p:sp>
      <p:sp>
        <p:nvSpPr>
          <p:cNvPr id="6" name="Смета, снабжение, команда и финансы — в одной системе управления ">
            <a:extLst xmlns:a="http://schemas.openxmlformats.org/drawingml/2006/main">
              <a:ext uri="{FF2B5EF4-FFF2-40B4-BE49-F238E27FC236}">
                <a16:creationId xmlns:a16="http://schemas.microsoft.com/office/drawing/2014/main" id="{FE98E4A5-A384-4401-B606-E2A9AD287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752975"/>
            <a:ext cx="1238250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Смета, снабжение, команда и финансы —</a:t>
            </a:r>
          </a:p>
          <a:p xmlns:a="http://schemas.openxmlformats.org/drawingml/2006/main">
            <a:pPr algn="l">
              <a:buNone/>
              <a:defRPr sz="2625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в одной системе управления стройкой.</a:t>
            </a:r>
          </a:p>
        </p:txBody>
      </p:sp>
      <p:sp>
        <p:nvSpPr>
          <p:cNvPr id="7" name="Разделитель">
            <a:extLst xmlns:a="http://schemas.openxmlformats.org/drawingml/2006/main">
              <a:ext uri="{FF2B5EF4-FFF2-40B4-BE49-F238E27FC236}">
                <a16:creationId xmlns:a16="http://schemas.microsoft.com/office/drawing/2014/main" id="{FBCD454C-CEB5-4EB7-853F-19126B531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77000"/>
            <a:ext cx="1371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8645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Посмотрите Сметрум на своём объекте.">
            <a:extLst xmlns:a="http://schemas.openxmlformats.org/drawingml/2006/main">
              <a:ext uri="{FF2B5EF4-FFF2-40B4-BE49-F238E27FC236}">
                <a16:creationId xmlns:a16="http://schemas.microsoft.com/office/drawing/2014/main" id="{A8E117AB-2998-4CEA-AE1F-D3D691AD6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915150"/>
            <a:ext cx="7334250" cy="962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Посмотрите Сметрум</a:t>
            </a:r>
          </a:p>
          <a:p xmlns:a="http://schemas.openxmlformats.org/drawingml/2006/main">
            <a:pPr algn="l">
              <a:buNone/>
              <a:defRPr sz="26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на своём объекте.</a:t>
            </a:r>
          </a:p>
        </p:txBody>
      </p:sp>
      <p:sp>
        <p:nvSpPr>
          <p:cNvPr id="9" name="smetrum.ru">
            <a:extLst xmlns:a="http://schemas.openxmlformats.org/drawingml/2006/main">
              <a:ext uri="{FF2B5EF4-FFF2-40B4-BE49-F238E27FC236}">
                <a16:creationId xmlns:a16="http://schemas.microsoft.com/office/drawing/2014/main" id="{3FECE22A-A17D-4085-9860-81C14299B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6800850"/>
            <a:ext cx="485775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FFD233"/>
                </a:solidFill>
                <a:latin typeface="Arial"/>
                <a:ea typeface="Arial"/>
                <a:cs typeface="Arial"/>
              </a:defRPr>
            </a:pPr>
            <a:r>
              <a:rPr>
                <a:hlinkClick xmlns:r="http://schemas.openxmlformats.org/officeDocument/2006/relationships" r:id="R4b6f2eb9b7594f5c"/>
              </a:rPr>
              <a:t>smetrum.ru</a:t>
            </a:r>
          </a:p>
        </p:txBody>
      </p:sp>
      <p:sp>
        <p:nvSpPr>
          <p:cNvPr id="10" name="info@smetrum.ru">
            <a:extLst xmlns:a="http://schemas.openxmlformats.org/drawingml/2006/main">
              <a:ext uri="{FF2B5EF4-FFF2-40B4-BE49-F238E27FC236}">
                <a16:creationId xmlns:a16="http://schemas.microsoft.com/office/drawing/2014/main" id="{3E39167A-C235-4F87-8A2F-918E63DA5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7524750"/>
            <a:ext cx="4857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>
                <a:hlinkClick xmlns:r="http://schemas.openxmlformats.org/officeDocument/2006/relationships" r:id="R4294953840de41f0"/>
              </a:rPr>
              <a:t>info@smetrum.ru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b8d735d0504938"/>
          <a:stretch xmlns:a="http://schemas.openxmlformats.org/drawingml/2006/main"/>
        </p:blipFill>
        <p:spPr>
          <a:xfrm xmlns:a="http://schemas.openxmlformats.org/drawingml/2006/main">
            <a:off x="762000" y="439245"/>
            <a:ext cx="1714500" cy="264509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0669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93D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ПОЧЕМУ НУЖНА ЕДИНАЯ СИСТЕМА">
            <a:extLst xmlns:a="http://schemas.openxmlformats.org/drawingml/2006/main">
              <a:ext uri="{FF2B5EF4-FFF2-40B4-BE49-F238E27FC236}">
                <a16:creationId xmlns:a16="http://schemas.microsoft.com/office/drawing/2014/main" id="{4AAF1DDD-AC5B-472C-B1F8-700557942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ПОЧЕМУ НУЖНА ЕДИНАЯ СИСТЕМА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1633B961-C9F4-4F1D-ABD2-1DEE32020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02">
            <a:extLst xmlns:a="http://schemas.openxmlformats.org/drawingml/2006/main">
              <a:ext uri="{FF2B5EF4-FFF2-40B4-BE49-F238E27FC236}">
                <a16:creationId xmlns:a16="http://schemas.microsoft.com/office/drawing/2014/main" id="{CF011552-BF68-4C89-AD14-2F492F4A0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5" name="Когда данные разрознены, объект сложнее контролировать">
            <a:extLst xmlns:a="http://schemas.openxmlformats.org/drawingml/2006/main">
              <a:ext uri="{FF2B5EF4-FFF2-40B4-BE49-F238E27FC236}">
                <a16:creationId xmlns:a16="http://schemas.microsoft.com/office/drawing/2014/main" id="{17AEB38D-8DB4-4971-9CC8-5EE23EFF4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13716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Когда данные разрознены,</a:t>
            </a:r>
          </a:p>
          <a:p xmlns:a="http://schemas.openxmlformats.org/drawingml/2006/main">
            <a:pPr algn="l">
              <a:buNone/>
              <a:defRPr sz="4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объект сложнее контролировать</a:t>
            </a:r>
          </a:p>
        </p:txBody>
      </p:sp>
      <p:sp>
        <p:nvSpPr>
          <p:cNvPr id="6" name="Смета — в таблице">
            <a:extLst xmlns:a="http://schemas.openxmlformats.org/drawingml/2006/main">
              <a:ext uri="{FF2B5EF4-FFF2-40B4-BE49-F238E27FC236}">
                <a16:creationId xmlns:a16="http://schemas.microsoft.com/office/drawing/2014/main" id="{558FD0F0-9669-4748-BDF5-321DDBCF2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57575"/>
            <a:ext cx="4048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Смета — в таблице</a:t>
            </a:r>
          </a:p>
        </p:txBody>
      </p:sp>
      <p:sp>
        <p:nvSpPr>
          <p:cNvPr id="7" name="Расчёт меняется, а закупки живут отдельно.">
            <a:extLst xmlns:a="http://schemas.openxmlformats.org/drawingml/2006/main">
              <a:ext uri="{FF2B5EF4-FFF2-40B4-BE49-F238E27FC236}">
                <a16:creationId xmlns:a16="http://schemas.microsoft.com/office/drawing/2014/main" id="{843E7D51-74EA-45F1-A8EF-41BD1365F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981450"/>
            <a:ext cx="4048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Расчёт меняется,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а закупки живут отдельно.</a:t>
            </a:r>
          </a:p>
        </p:txBody>
      </p:sp>
      <p:sp>
        <p:nvSpPr>
          <p:cNvPr id="8" name="Факт — в переписке">
            <a:extLst xmlns:a="http://schemas.openxmlformats.org/drawingml/2006/main">
              <a:ext uri="{FF2B5EF4-FFF2-40B4-BE49-F238E27FC236}">
                <a16:creationId xmlns:a16="http://schemas.microsoft.com/office/drawing/2014/main" id="{ADA3B575-FB92-4688-BB60-715A89C2B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3457575"/>
            <a:ext cx="4048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Факт — в переписке</a:t>
            </a:r>
          </a:p>
        </p:txBody>
      </p:sp>
      <p:sp>
        <p:nvSpPr>
          <p:cNvPr id="9" name="Фото и объёмы приходится собирать по сообщениям.">
            <a:extLst xmlns:a="http://schemas.openxmlformats.org/drawingml/2006/main">
              <a:ext uri="{FF2B5EF4-FFF2-40B4-BE49-F238E27FC236}">
                <a16:creationId xmlns:a16="http://schemas.microsoft.com/office/drawing/2014/main" id="{F76ACFEB-4F99-41CE-943C-D5B16D69D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3981450"/>
            <a:ext cx="4048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Фото и объёмы приходится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собирать по сообщениям.</a:t>
            </a:r>
          </a:p>
        </p:txBody>
      </p:sp>
      <p:sp>
        <p:nvSpPr>
          <p:cNvPr id="10" name="Деньги — постфактум">
            <a:extLst xmlns:a="http://schemas.openxmlformats.org/drawingml/2006/main">
              <a:ext uri="{FF2B5EF4-FFF2-40B4-BE49-F238E27FC236}">
                <a16:creationId xmlns:a16="http://schemas.microsoft.com/office/drawing/2014/main" id="{3AA8E517-E466-4764-8F0A-B98B05EBD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3457575"/>
            <a:ext cx="4048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Деньги — постфактум</a:t>
            </a:r>
          </a:p>
        </p:txBody>
      </p:sp>
      <p:sp>
        <p:nvSpPr>
          <p:cNvPr id="11" name="Перерасход становится виден, когда расходы уже понесены.">
            <a:extLst xmlns:a="http://schemas.openxmlformats.org/drawingml/2006/main">
              <a:ext uri="{FF2B5EF4-FFF2-40B4-BE49-F238E27FC236}">
                <a16:creationId xmlns:a16="http://schemas.microsoft.com/office/drawing/2014/main" id="{8BE93D2B-3F18-493E-BA54-D6FCDDC51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3981450"/>
            <a:ext cx="4048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Перерасход становится виден,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C8D9C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C8D9CE"/>
                </a:solidFill>
                <a:latin typeface="Arial"/>
                <a:ea typeface="Arial"/>
                <a:cs typeface="Arial"/>
              </a:rPr>
              <a:t>когда расходы уже понесены.</a:t>
            </a:r>
          </a:p>
        </p:txBody>
      </p:sp>
      <p:sp>
        <p:nvSpPr>
          <p:cNvPr id="12" name="Разделитель">
            <a:extLst xmlns:a="http://schemas.openxmlformats.org/drawingml/2006/main">
              <a:ext uri="{FF2B5EF4-FFF2-40B4-BE49-F238E27FC236}">
                <a16:creationId xmlns:a16="http://schemas.microsoft.com/office/drawing/2014/main" id="{642895A8-4502-48B1-845B-79DAC8C2C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134100"/>
            <a:ext cx="1371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8645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Сметрум связывает план, работу на объекте и деньги.">
            <a:extLst xmlns:a="http://schemas.openxmlformats.org/drawingml/2006/main">
              <a:ext uri="{FF2B5EF4-FFF2-40B4-BE49-F238E27FC236}">
                <a16:creationId xmlns:a16="http://schemas.microsoft.com/office/drawing/2014/main" id="{4334AFAE-1C12-4679-98BA-B725672B3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591300"/>
            <a:ext cx="12954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925" b="1">
                <a:solidFill>
                  <a:srgbClr val="FFD233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FFD233"/>
                </a:solidFill>
                <a:latin typeface="Arial"/>
                <a:ea typeface="Arial"/>
                <a:cs typeface="Arial"/>
              </a:rPr>
              <a:t>Сметрум связывает план, работу на объекте и деньги.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6151a761fc4e56"/>
          <a:stretch xmlns:a="http://schemas.openxmlformats.org/drawingml/2006/main"/>
        </p:blipFill>
        <p:spPr>
          <a:xfrm xmlns:a="http://schemas.openxmlformats.org/drawingml/2006/main">
            <a:off x="762000" y="439245"/>
            <a:ext cx="1714500" cy="264509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6606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0da1a342004abe"/>
          <a:stretch xmlns:a="http://schemas.openxmlformats.org/drawingml/2006/main"/>
        </p:blipFill>
        <p:spPr>
          <a:xfrm xmlns:a="http://schemas.openxmlformats.org/drawingml/2006/main">
            <a:off x="762000" y="430086"/>
            <a:ext cx="1714500" cy="282829"/>
          </a:xfrm>
          <a:prstGeom xmlns:a="http://schemas.openxmlformats.org/drawingml/2006/main" prst="rect">
            <a:avLst/>
          </a:prstGeom>
        </p:spPr>
      </p:pic>
      <p:sp>
        <p:nvSpPr>
          <p:cNvPr id="2" name="КОМУ ПОДХОДИТ">
            <a:extLst xmlns:a="http://schemas.openxmlformats.org/drawingml/2006/main">
              <a:ext uri="{FF2B5EF4-FFF2-40B4-BE49-F238E27FC236}">
                <a16:creationId xmlns:a16="http://schemas.microsoft.com/office/drawing/2014/main" id="{0FF6933D-6EE8-4405-A39D-4B01A82D5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КОМУ ПОДХОДИТ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7947F34B-A7A2-4626-896B-4D42FA365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03">
            <a:extLst xmlns:a="http://schemas.openxmlformats.org/drawingml/2006/main">
              <a:ext uri="{FF2B5EF4-FFF2-40B4-BE49-F238E27FC236}">
                <a16:creationId xmlns:a16="http://schemas.microsoft.com/office/drawing/2014/main" id="{F7368BFF-16BF-4309-B4D7-A651A3CD5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5" name="Для тех, кто отвечает за результат строительного объекта">
            <a:extLst xmlns:a="http://schemas.openxmlformats.org/drawingml/2006/main">
              <a:ext uri="{FF2B5EF4-FFF2-40B4-BE49-F238E27FC236}">
                <a16:creationId xmlns:a16="http://schemas.microsoft.com/office/drawing/2014/main" id="{A0DB6168-59B9-4D0F-8B66-3900E4B30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13716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35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Для тех, кто отвечает</a:t>
            </a:r>
          </a:p>
          <a:p xmlns:a="http://schemas.openxmlformats.org/drawingml/2006/main">
            <a:pPr algn="l">
              <a:buNone/>
              <a:defRPr sz="435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за результат строительного объекта</a:t>
            </a:r>
          </a:p>
        </p:txBody>
      </p:sp>
      <p:sp>
        <p:nvSpPr>
          <p:cNvPr id="6" name="Дома и коттеджи">
            <a:extLst xmlns:a="http://schemas.openxmlformats.org/drawingml/2006/main">
              <a:ext uri="{FF2B5EF4-FFF2-40B4-BE49-F238E27FC236}">
                <a16:creationId xmlns:a16="http://schemas.microsoft.com/office/drawing/2014/main" id="{701309A1-CBD4-40B6-B2E7-9FE439607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14700"/>
            <a:ext cx="4048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Дома и коттеджи</a:t>
            </a:r>
          </a:p>
        </p:txBody>
      </p:sp>
      <p:sp>
        <p:nvSpPr>
          <p:cNvPr id="7" name="Ведите этапы строительства, субподрядчиков и материалы в рамках о">
            <a:extLst xmlns:a="http://schemas.openxmlformats.org/drawingml/2006/main">
              <a:ext uri="{FF2B5EF4-FFF2-40B4-BE49-F238E27FC236}">
                <a16:creationId xmlns:a16="http://schemas.microsoft.com/office/drawing/2014/main" id="{D541C61E-0023-4D4F-896E-041AFD629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38575"/>
            <a:ext cx="4048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Ведите этапы строительства,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субподрядчиков и материалы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в рамках одного объекта.</a:t>
            </a:r>
          </a:p>
        </p:txBody>
      </p:sp>
      <p:sp>
        <p:nvSpPr>
          <p:cNvPr id="8" name="Ремонт и отделка">
            <a:extLst xmlns:a="http://schemas.openxmlformats.org/drawingml/2006/main">
              <a:ext uri="{FF2B5EF4-FFF2-40B4-BE49-F238E27FC236}">
                <a16:creationId xmlns:a16="http://schemas.microsoft.com/office/drawing/2014/main" id="{F0095BF7-5848-41C1-A226-68A796BC8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3314700"/>
            <a:ext cx="4048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Ремонт и отделка</a:t>
            </a:r>
          </a:p>
        </p:txBody>
      </p:sp>
      <p:sp>
        <p:nvSpPr>
          <p:cNvPr id="9" name="Считайте работы, фиксируйте обмеры и изменения, согласовывайте ре">
            <a:extLst xmlns:a="http://schemas.openxmlformats.org/drawingml/2006/main">
              <a:ext uri="{FF2B5EF4-FFF2-40B4-BE49-F238E27FC236}">
                <a16:creationId xmlns:a16="http://schemas.microsoft.com/office/drawing/2014/main" id="{D5898396-4E96-455D-A24E-333A70E8D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3838575"/>
            <a:ext cx="4048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Считайте работы, фиксируйте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обмеры и изменения,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согласовывайте результат.</a:t>
            </a:r>
          </a:p>
        </p:txBody>
      </p:sp>
      <p:sp>
        <p:nvSpPr>
          <p:cNvPr id="10" name="Несколько объектов">
            <a:extLst xmlns:a="http://schemas.openxmlformats.org/drawingml/2006/main">
              <a:ext uri="{FF2B5EF4-FFF2-40B4-BE49-F238E27FC236}">
                <a16:creationId xmlns:a16="http://schemas.microsoft.com/office/drawing/2014/main" id="{550E6853-71BE-4DB7-8192-AA4B2DF53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3314700"/>
            <a:ext cx="4048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Несколько объектов</a:t>
            </a:r>
          </a:p>
        </p:txBody>
      </p:sp>
      <p:sp>
        <p:nvSpPr>
          <p:cNvPr id="11" name="Распределяйте команду и сравнивайте сроки и экономику проектов.">
            <a:extLst xmlns:a="http://schemas.openxmlformats.org/drawingml/2006/main">
              <a:ext uri="{FF2B5EF4-FFF2-40B4-BE49-F238E27FC236}">
                <a16:creationId xmlns:a16="http://schemas.microsoft.com/office/drawing/2014/main" id="{B07CDEA3-9C18-4BA1-A62F-C646827B5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3838575"/>
            <a:ext cx="4048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Распределяйте команду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и сравнивайте сроки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и экономику проектов.</a:t>
            </a:r>
          </a:p>
        </p:txBody>
      </p:sp>
      <p:sp>
        <p:nvSpPr>
          <p:cNvPr id="12" name="Разделитель">
            <a:extLst xmlns:a="http://schemas.openxmlformats.org/drawingml/2006/main">
              <a:ext uri="{FF2B5EF4-FFF2-40B4-BE49-F238E27FC236}">
                <a16:creationId xmlns:a16="http://schemas.microsoft.com/office/drawing/2014/main" id="{71EC64E6-A694-4E5B-8B68-816BAD9F5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029325"/>
            <a:ext cx="1371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Руководитель">
            <a:extLst xmlns:a="http://schemas.openxmlformats.org/drawingml/2006/main">
              <a:ext uri="{FF2B5EF4-FFF2-40B4-BE49-F238E27FC236}">
                <a16:creationId xmlns:a16="http://schemas.microsoft.com/office/drawing/2014/main" id="{FB35B6A3-F102-4C7B-A73F-165E5E8DB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524625"/>
            <a:ext cx="4048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Руководитель</a:t>
            </a:r>
          </a:p>
        </p:txBody>
      </p:sp>
      <p:sp>
        <p:nvSpPr>
          <p:cNvPr id="14" name="Видит общую картину">
            <a:extLst xmlns:a="http://schemas.openxmlformats.org/drawingml/2006/main">
              <a:ext uri="{FF2B5EF4-FFF2-40B4-BE49-F238E27FC236}">
                <a16:creationId xmlns:a16="http://schemas.microsoft.com/office/drawing/2014/main" id="{2DA82491-DB46-473B-914D-C1123D1B2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048500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Видит общую картину</a:t>
            </a:r>
          </a:p>
        </p:txBody>
      </p:sp>
      <p:sp>
        <p:nvSpPr>
          <p:cNvPr id="15" name="Прораб">
            <a:extLst xmlns:a="http://schemas.openxmlformats.org/drawingml/2006/main">
              <a:ext uri="{FF2B5EF4-FFF2-40B4-BE49-F238E27FC236}">
                <a16:creationId xmlns:a16="http://schemas.microsoft.com/office/drawing/2014/main" id="{1F8A1600-94A9-4FFD-B764-1702FA2F4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6524625"/>
            <a:ext cx="4048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Прораб</a:t>
            </a:r>
          </a:p>
        </p:txBody>
      </p:sp>
      <p:sp>
        <p:nvSpPr>
          <p:cNvPr id="16" name="Передаёт факт с объекта">
            <a:extLst xmlns:a="http://schemas.openxmlformats.org/drawingml/2006/main">
              <a:ext uri="{FF2B5EF4-FFF2-40B4-BE49-F238E27FC236}">
                <a16:creationId xmlns:a16="http://schemas.microsoft.com/office/drawing/2014/main" id="{9B7D4C2A-F629-42A9-AC3B-AB6C5940E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7048500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Передаёт факт с объекта</a:t>
            </a:r>
          </a:p>
        </p:txBody>
      </p:sp>
      <p:sp>
        <p:nvSpPr>
          <p:cNvPr id="17" name="Офис и снабжение">
            <a:extLst xmlns:a="http://schemas.openxmlformats.org/drawingml/2006/main">
              <a:ext uri="{FF2B5EF4-FFF2-40B4-BE49-F238E27FC236}">
                <a16:creationId xmlns:a16="http://schemas.microsoft.com/office/drawing/2014/main" id="{B38FD01E-C6EE-4AE0-A1C5-F621C9E35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6524625"/>
            <a:ext cx="4333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Офис и снабжение</a:t>
            </a:r>
          </a:p>
        </p:txBody>
      </p:sp>
      <p:sp>
        <p:nvSpPr>
          <p:cNvPr id="18" name="Работают с теми же данными">
            <a:extLst xmlns:a="http://schemas.openxmlformats.org/drawingml/2006/main">
              <a:ext uri="{FF2B5EF4-FFF2-40B4-BE49-F238E27FC236}">
                <a16:creationId xmlns:a16="http://schemas.microsoft.com/office/drawing/2014/main" id="{63A4B399-A70B-46FA-8591-736C66F71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7048500"/>
            <a:ext cx="4333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Работают с теми же данными</a:t>
            </a:r>
          </a:p>
        </p:txBody>
      </p:sp>
    </p:spTree>
    <p:extLst>
      <p:ext uri="{BB962C8B-B14F-4D97-AF65-F5344CB8AC3E}">
        <p14:creationId xmlns:p14="http://schemas.microsoft.com/office/powerpoint/2010/main" val="147023467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f1e56a71d74024"/>
          <a:stretch xmlns:a="http://schemas.openxmlformats.org/drawingml/2006/main"/>
        </p:blipFill>
        <p:spPr>
          <a:xfrm xmlns:a="http://schemas.openxmlformats.org/drawingml/2006/main">
            <a:off x="762000" y="430086"/>
            <a:ext cx="1714500" cy="282829"/>
          </a:xfrm>
          <a:prstGeom xmlns:a="http://schemas.openxmlformats.org/drawingml/2006/main" prst="rect">
            <a:avLst/>
          </a:prstGeom>
        </p:spPr>
      </p:pic>
      <p:sp>
        <p:nvSpPr>
          <p:cNvPr id="2" name="ПРОЕКТЫ">
            <a:extLst xmlns:a="http://schemas.openxmlformats.org/drawingml/2006/main">
              <a:ext uri="{FF2B5EF4-FFF2-40B4-BE49-F238E27FC236}">
                <a16:creationId xmlns:a16="http://schemas.microsoft.com/office/drawing/2014/main" id="{CE7B6C5E-48D0-48FE-9FB1-006FCCD4C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ПРОЕКТЫ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F1839268-2121-46ED-8868-F4FFDDFC2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04">
            <a:extLst xmlns:a="http://schemas.openxmlformats.org/drawingml/2006/main">
              <a:ext uri="{FF2B5EF4-FFF2-40B4-BE49-F238E27FC236}">
                <a16:creationId xmlns:a16="http://schemas.microsoft.com/office/drawing/2014/main" id="{CE23854F-0FE3-4900-B0D1-C578D99DB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5" name="Весь объект — в одном рабочем пространстве">
            <a:extLst xmlns:a="http://schemas.openxmlformats.org/drawingml/2006/main">
              <a:ext uri="{FF2B5EF4-FFF2-40B4-BE49-F238E27FC236}">
                <a16:creationId xmlns:a16="http://schemas.microsoft.com/office/drawing/2014/main" id="{E2940699-B22E-4256-A5D3-469C8D0CB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13716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Весь объект —</a:t>
            </a:r>
          </a:p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в одном рабочем пространстве</a:t>
            </a:r>
          </a:p>
        </p:txBody>
      </p:sp>
      <p:sp>
        <p:nvSpPr>
          <p:cNvPr id="6" name="Карточка объекта">
            <a:extLst xmlns:a="http://schemas.openxmlformats.org/drawingml/2006/main">
              <a:ext uri="{FF2B5EF4-FFF2-40B4-BE49-F238E27FC236}">
                <a16:creationId xmlns:a16="http://schemas.microsoft.com/office/drawing/2014/main" id="{EC6FECF0-DAF8-4033-A2FF-D8583361F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38500"/>
            <a:ext cx="37623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Карточка объекта</a:t>
            </a:r>
          </a:p>
        </p:txBody>
      </p:sp>
      <p:sp>
        <p:nvSpPr>
          <p:cNvPr id="7" name="Адрес, параметры, команда и документы.">
            <a:extLst xmlns:a="http://schemas.openxmlformats.org/drawingml/2006/main">
              <a:ext uri="{FF2B5EF4-FFF2-40B4-BE49-F238E27FC236}">
                <a16:creationId xmlns:a16="http://schemas.microsoft.com/office/drawing/2014/main" id="{DD39389F-C1CF-40DC-92A7-74BC23957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62375"/>
            <a:ext cx="37623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Адрес, параметры,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команда и документы.</a:t>
            </a:r>
          </a:p>
        </p:txBody>
      </p:sp>
      <p:sp>
        <p:nvSpPr>
          <p:cNvPr id="8" name="Связанные разделы">
            <a:extLst xmlns:a="http://schemas.openxmlformats.org/drawingml/2006/main">
              <a:ext uri="{FF2B5EF4-FFF2-40B4-BE49-F238E27FC236}">
                <a16:creationId xmlns:a16="http://schemas.microsoft.com/office/drawing/2014/main" id="{72AB5D28-A223-4084-9E34-F0B258CDD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000625"/>
            <a:ext cx="37623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Связанные разделы</a:t>
            </a:r>
          </a:p>
        </p:txBody>
      </p:sp>
      <p:sp>
        <p:nvSpPr>
          <p:cNvPr id="9" name="Смета, работы, закупки и финансы рядом.">
            <a:extLst xmlns:a="http://schemas.openxmlformats.org/drawingml/2006/main">
              <a:ext uri="{FF2B5EF4-FFF2-40B4-BE49-F238E27FC236}">
                <a16:creationId xmlns:a16="http://schemas.microsoft.com/office/drawing/2014/main" id="{1C23F283-45D2-4878-9FEB-207566BFE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0"/>
            <a:ext cx="37623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Смета, работы, закупки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и финансы рядом.</a:t>
            </a:r>
          </a:p>
        </p:txBody>
      </p:sp>
      <p:sp>
        <p:nvSpPr>
          <p:cNvPr id="10" name="Общая картина">
            <a:extLst xmlns:a="http://schemas.openxmlformats.org/drawingml/2006/main">
              <a:ext uri="{FF2B5EF4-FFF2-40B4-BE49-F238E27FC236}">
                <a16:creationId xmlns:a16="http://schemas.microsoft.com/office/drawing/2014/main" id="{7F7F11A8-D9C3-48BA-9CF3-38E0634A1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762750"/>
            <a:ext cx="37623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Общая картина</a:t>
            </a:r>
          </a:p>
        </p:txBody>
      </p:sp>
      <p:sp>
        <p:nvSpPr>
          <p:cNvPr id="11" name="Сроки и прогресс по каждому проекту.">
            <a:extLst xmlns:a="http://schemas.openxmlformats.org/drawingml/2006/main">
              <a:ext uri="{FF2B5EF4-FFF2-40B4-BE49-F238E27FC236}">
                <a16:creationId xmlns:a16="http://schemas.microsoft.com/office/drawing/2014/main" id="{6D13D22D-6BC5-4D2F-B75D-8D6BFFA63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86625"/>
            <a:ext cx="37623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Сроки и прогресс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по каждому проекту.</a:t>
            </a:r>
          </a:p>
        </p:txBody>
      </p:sp>
      <p:sp>
        <p:nvSpPr>
          <p:cNvPr id="12" name="Фон экрана project">
            <a:extLst xmlns:a="http://schemas.openxmlformats.org/drawingml/2006/main">
              <a:ext uri="{FF2B5EF4-FFF2-40B4-BE49-F238E27FC236}">
                <a16:creationId xmlns:a16="http://schemas.microsoft.com/office/drawing/2014/main" id="{AE9772D9-AB96-4BFE-B7BF-3FAFEAF7D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705100"/>
            <a:ext cx="9277350" cy="5235541"/>
          </a:xfrm>
          <a:prstGeom xmlns:a="http://schemas.openxmlformats.org/drawingml/2006/main" prst="roundRect">
            <a:avLst>
              <a:gd name="adj" fmla="val 127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5DF"/>
            </a:solidFill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75e193684546d0"/>
          <a:stretch xmlns:a="http://schemas.openxmlformats.org/drawingml/2006/main"/>
        </p:blipFill>
        <p:spPr>
          <a:xfrm xmlns:a="http://schemas.openxmlformats.org/drawingml/2006/main">
            <a:off x="5238750" y="2724150"/>
            <a:ext cx="9239250" cy="5197441"/>
          </a:xfrm>
          <a:prstGeom xmlns:a="http://schemas.openxmlformats.org/drawingml/2006/main" prst="roundRect">
            <a:avLst>
              <a:gd name="adj" fmla="val 1100"/>
            </a:avLst>
          </a:prstGeom>
        </p:spPr>
      </p:pic>
    </p:spTree>
    <p:extLst>
      <p:ext uri="{BB962C8B-B14F-4D97-AF65-F5344CB8AC3E}">
        <p14:creationId xmlns:p14="http://schemas.microsoft.com/office/powerpoint/2010/main" val="191166459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a8a0c031c14f2c"/>
          <a:stretch xmlns:a="http://schemas.openxmlformats.org/drawingml/2006/main"/>
        </p:blipFill>
        <p:spPr>
          <a:xfrm xmlns:a="http://schemas.openxmlformats.org/drawingml/2006/main">
            <a:off x="762000" y="430086"/>
            <a:ext cx="1714500" cy="282829"/>
          </a:xfrm>
          <a:prstGeom xmlns:a="http://schemas.openxmlformats.org/drawingml/2006/main" prst="rect">
            <a:avLst/>
          </a:prstGeom>
        </p:spPr>
      </p:pic>
      <p:sp>
        <p:nvSpPr>
          <p:cNvPr id="2" name="СМЕТА И СПРАВОЧНИКИ">
            <a:extLst xmlns:a="http://schemas.openxmlformats.org/drawingml/2006/main">
              <a:ext uri="{FF2B5EF4-FFF2-40B4-BE49-F238E27FC236}">
                <a16:creationId xmlns:a16="http://schemas.microsoft.com/office/drawing/2014/main" id="{4B684651-52CD-4A9F-B546-E8AC29C1B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СМЕТА И СПРАВОЧНИКИ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D2693683-A03F-46BA-9A10-1288033BF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05">
            <a:extLst xmlns:a="http://schemas.openxmlformats.org/drawingml/2006/main">
              <a:ext uri="{FF2B5EF4-FFF2-40B4-BE49-F238E27FC236}">
                <a16:creationId xmlns:a16="http://schemas.microsoft.com/office/drawing/2014/main" id="{994F130C-4460-426C-8BDA-5106E67D9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5" name="Смета становится основой работы">
            <a:extLst xmlns:a="http://schemas.openxmlformats.org/drawingml/2006/main">
              <a:ext uri="{FF2B5EF4-FFF2-40B4-BE49-F238E27FC236}">
                <a16:creationId xmlns:a16="http://schemas.microsoft.com/office/drawing/2014/main" id="{F080EA1B-82C0-464A-8E89-57B7AB671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13716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35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Смета становится основой работы</a:t>
            </a:r>
          </a:p>
        </p:txBody>
      </p:sp>
      <p:sp>
        <p:nvSpPr>
          <p:cNvPr id="6" name="Импорт Excel">
            <a:extLst xmlns:a="http://schemas.openxmlformats.org/drawingml/2006/main">
              <a:ext uri="{FF2B5EF4-FFF2-40B4-BE49-F238E27FC236}">
                <a16:creationId xmlns:a16="http://schemas.microsoft.com/office/drawing/2014/main" id="{FD8B78D4-75CD-4C0C-825B-A363BA5A6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76450"/>
            <a:ext cx="4048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Импорт Excel</a:t>
            </a:r>
          </a:p>
        </p:txBody>
      </p:sp>
      <p:sp>
        <p:nvSpPr>
          <p:cNvPr id="7" name="Себестоимость и цена заказчика">
            <a:extLst xmlns:a="http://schemas.openxmlformats.org/drawingml/2006/main">
              <a:ext uri="{FF2B5EF4-FFF2-40B4-BE49-F238E27FC236}">
                <a16:creationId xmlns:a16="http://schemas.microsoft.com/office/drawing/2014/main" id="{8C10259C-C7FA-4C31-A5D8-8F6F936BD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2076450"/>
            <a:ext cx="6000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Себестоимость и цена заказчика</a:t>
            </a:r>
          </a:p>
        </p:txBody>
      </p:sp>
      <p:sp>
        <p:nvSpPr>
          <p:cNvPr id="8" name="Своя база расценок">
            <a:extLst xmlns:a="http://schemas.openxmlformats.org/drawingml/2006/main">
              <a:ext uri="{FF2B5EF4-FFF2-40B4-BE49-F238E27FC236}">
                <a16:creationId xmlns:a16="http://schemas.microsoft.com/office/drawing/2014/main" id="{2D8E704B-1D51-4DD4-B3B8-8C77BF703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076450"/>
            <a:ext cx="3429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Своя база расценок</a:t>
            </a:r>
          </a:p>
        </p:txBody>
      </p:sp>
      <p:sp>
        <p:nvSpPr>
          <p:cNvPr id="9" name="Фон экрана estimate">
            <a:extLst xmlns:a="http://schemas.openxmlformats.org/drawingml/2006/main">
              <a:ext uri="{FF2B5EF4-FFF2-40B4-BE49-F238E27FC236}">
                <a16:creationId xmlns:a16="http://schemas.microsoft.com/office/drawing/2014/main" id="{7EE58538-0939-4CE8-B0CD-5FBA86965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76550"/>
            <a:ext cx="13754100" cy="4667250"/>
          </a:xfrm>
          <a:prstGeom xmlns:a="http://schemas.openxmlformats.org/drawingml/2006/main" prst="roundRect">
            <a:avLst>
              <a:gd name="adj" fmla="val 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5DF"/>
            </a:solidFill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45e9b37e5d43ca"/>
          <a:stretch xmlns:a="http://schemas.openxmlformats.org/drawingml/2006/main"/>
        </p:blipFill>
        <p:spPr>
          <a:xfrm xmlns:a="http://schemas.openxmlformats.org/drawingml/2006/main">
            <a:off x="762000" y="2895600"/>
            <a:ext cx="13716000" cy="4629150"/>
          </a:xfrm>
          <a:prstGeom xmlns:a="http://schemas.openxmlformats.org/drawingml/2006/main" prst="roundRect">
            <a:avLst>
              <a:gd name="adj" fmla="val 1235"/>
            </a:avLst>
          </a:prstGeom>
        </p:spPr>
      </p:pic>
      <p:sp>
        <p:nvSpPr>
          <p:cNvPr id="11" name="Работы, материалы, формулы объёмов, версии и согласование — в одн">
            <a:extLst xmlns:a="http://schemas.openxmlformats.org/drawingml/2006/main">
              <a:ext uri="{FF2B5EF4-FFF2-40B4-BE49-F238E27FC236}">
                <a16:creationId xmlns:a16="http://schemas.microsoft.com/office/drawing/2014/main" id="{453738F4-3F1E-471B-94E1-C209DB583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677150"/>
            <a:ext cx="13477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Работы, материалы, формулы объёмов, версии и согласование — в одном расчёте.</a:t>
            </a:r>
          </a:p>
        </p:txBody>
      </p:sp>
    </p:spTree>
    <p:extLst>
      <p:ext uri="{BB962C8B-B14F-4D97-AF65-F5344CB8AC3E}">
        <p14:creationId xmlns:p14="http://schemas.microsoft.com/office/powerpoint/2010/main" val="87779433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f92a2d881f42df"/>
          <a:stretch xmlns:a="http://schemas.openxmlformats.org/drawingml/2006/main"/>
        </p:blipFill>
        <p:spPr>
          <a:xfrm xmlns:a="http://schemas.openxmlformats.org/drawingml/2006/main">
            <a:off x="762000" y="430086"/>
            <a:ext cx="1714500" cy="282829"/>
          </a:xfrm>
          <a:prstGeom xmlns:a="http://schemas.openxmlformats.org/drawingml/2006/main" prst="rect">
            <a:avLst/>
          </a:prstGeom>
        </p:spPr>
      </p:pic>
      <p:sp>
        <p:nvSpPr>
          <p:cNvPr id="2" name="ГРАФИК РАБОТ">
            <a:extLst xmlns:a="http://schemas.openxmlformats.org/drawingml/2006/main">
              <a:ext uri="{FF2B5EF4-FFF2-40B4-BE49-F238E27FC236}">
                <a16:creationId xmlns:a16="http://schemas.microsoft.com/office/drawing/2014/main" id="{2D7AB487-1730-45FC-9A12-EEC0FF42C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ГРАФИК РАБОТ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5ADE1968-EB95-45C0-B5D8-FA2EDFAA0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06">
            <a:extLst xmlns:a="http://schemas.openxmlformats.org/drawingml/2006/main">
              <a:ext uri="{FF2B5EF4-FFF2-40B4-BE49-F238E27FC236}">
                <a16:creationId xmlns:a16="http://schemas.microsoft.com/office/drawing/2014/main" id="{9DC4E359-5BB4-4FAC-A52C-F59072934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5" name="Сроки связаны с работами и исполнителями">
            <a:extLst xmlns:a="http://schemas.openxmlformats.org/drawingml/2006/main">
              <a:ext uri="{FF2B5EF4-FFF2-40B4-BE49-F238E27FC236}">
                <a16:creationId xmlns:a16="http://schemas.microsoft.com/office/drawing/2014/main" id="{3F622AC1-2C53-4E9D-A0B9-F0FE86BD0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13716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Сроки связаны</a:t>
            </a:r>
          </a:p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с работами и исполнителями</a:t>
            </a:r>
          </a:p>
        </p:txBody>
      </p:sp>
      <p:sp>
        <p:nvSpPr>
          <p:cNvPr id="6" name="Последовательность">
            <a:extLst xmlns:a="http://schemas.openxmlformats.org/drawingml/2006/main">
              <a:ext uri="{FF2B5EF4-FFF2-40B4-BE49-F238E27FC236}">
                <a16:creationId xmlns:a16="http://schemas.microsoft.com/office/drawing/2014/main" id="{2FFFB44C-64E8-4666-AF3E-BC092AD82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86125"/>
            <a:ext cx="3714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Последовательность</a:t>
            </a:r>
          </a:p>
        </p:txBody>
      </p:sp>
      <p:sp>
        <p:nvSpPr>
          <p:cNvPr id="7" name="Этапы и зависимости на диаграмме Ганта.">
            <a:extLst xmlns:a="http://schemas.openxmlformats.org/drawingml/2006/main">
              <a:ext uri="{FF2B5EF4-FFF2-40B4-BE49-F238E27FC236}">
                <a16:creationId xmlns:a16="http://schemas.microsoft.com/office/drawing/2014/main" id="{BAF7A39E-55E2-453C-92C8-56D10C2A1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10000"/>
            <a:ext cx="3714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Этапы и зависимости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на диаграмме Ганта.</a:t>
            </a:r>
          </a:p>
        </p:txBody>
      </p:sp>
      <p:sp>
        <p:nvSpPr>
          <p:cNvPr id="8" name="Ответственность">
            <a:extLst xmlns:a="http://schemas.openxmlformats.org/drawingml/2006/main">
              <a:ext uri="{FF2B5EF4-FFF2-40B4-BE49-F238E27FC236}">
                <a16:creationId xmlns:a16="http://schemas.microsoft.com/office/drawing/2014/main" id="{C184A9EF-C324-415D-981C-347E7B514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095875"/>
            <a:ext cx="3714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Ответственность</a:t>
            </a:r>
          </a:p>
        </p:txBody>
      </p:sp>
      <p:sp>
        <p:nvSpPr>
          <p:cNvPr id="9" name="У каждой работы — срок и исполнитель.">
            <a:extLst xmlns:a="http://schemas.openxmlformats.org/drawingml/2006/main">
              <a:ext uri="{FF2B5EF4-FFF2-40B4-BE49-F238E27FC236}">
                <a16:creationId xmlns:a16="http://schemas.microsoft.com/office/drawing/2014/main" id="{EFCAFBFA-B469-4620-AF49-FFFF7B59A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619750"/>
            <a:ext cx="3714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У каждой работы —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срок и исполнитель.</a:t>
            </a:r>
          </a:p>
        </p:txBody>
      </p:sp>
      <p:sp>
        <p:nvSpPr>
          <p:cNvPr id="10" name="Прогресс">
            <a:extLst xmlns:a="http://schemas.openxmlformats.org/drawingml/2006/main">
              <a:ext uri="{FF2B5EF4-FFF2-40B4-BE49-F238E27FC236}">
                <a16:creationId xmlns:a16="http://schemas.microsoft.com/office/drawing/2014/main" id="{8E9D1F1A-60BD-4A31-875A-EDB92CA48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877050"/>
            <a:ext cx="38576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Прогресс</a:t>
            </a:r>
          </a:p>
        </p:txBody>
      </p:sp>
      <p:sp>
        <p:nvSpPr>
          <p:cNvPr id="11" name="План сверяется с подтверждённым фактом.">
            <a:extLst xmlns:a="http://schemas.openxmlformats.org/drawingml/2006/main">
              <a:ext uri="{FF2B5EF4-FFF2-40B4-BE49-F238E27FC236}">
                <a16:creationId xmlns:a16="http://schemas.microsoft.com/office/drawing/2014/main" id="{542404B6-E5C9-4EC6-B4F7-64A7FE872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400925"/>
            <a:ext cx="38576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План сверяется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 подтверждённым фактом.</a:t>
            </a:r>
          </a:p>
        </p:txBody>
      </p:sp>
      <p:sp>
        <p:nvSpPr>
          <p:cNvPr id="12" name="Фон экрана gantt">
            <a:extLst xmlns:a="http://schemas.openxmlformats.org/drawingml/2006/main">
              <a:ext uri="{FF2B5EF4-FFF2-40B4-BE49-F238E27FC236}">
                <a16:creationId xmlns:a16="http://schemas.microsoft.com/office/drawing/2014/main" id="{BDF4DDAE-E269-4BB9-9134-09DA9F2D8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2990850"/>
            <a:ext cx="9610725" cy="4881304"/>
          </a:xfrm>
          <a:prstGeom xmlns:a="http://schemas.openxmlformats.org/drawingml/2006/main" prst="roundRect">
            <a:avLst>
              <a:gd name="adj" fmla="val 136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5DF"/>
            </a:solidFill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adc9f0375b4d72"/>
          <a:stretch xmlns:a="http://schemas.openxmlformats.org/drawingml/2006/main"/>
        </p:blipFill>
        <p:spPr>
          <a:xfrm xmlns:a="http://schemas.openxmlformats.org/drawingml/2006/main">
            <a:off x="4905375" y="3009900"/>
            <a:ext cx="9572625" cy="4843204"/>
          </a:xfrm>
          <a:prstGeom xmlns:a="http://schemas.openxmlformats.org/drawingml/2006/main" prst="roundRect">
            <a:avLst>
              <a:gd name="adj" fmla="val 1180"/>
            </a:avLst>
          </a:prstGeom>
        </p:spPr>
      </p:pic>
    </p:spTree>
    <p:extLst>
      <p:ext uri="{BB962C8B-B14F-4D97-AF65-F5344CB8AC3E}">
        <p14:creationId xmlns:p14="http://schemas.microsoft.com/office/powerpoint/2010/main" val="157522846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d968ec18674303"/>
          <a:stretch xmlns:a="http://schemas.openxmlformats.org/drawingml/2006/main"/>
        </p:blipFill>
        <p:spPr>
          <a:xfrm xmlns:a="http://schemas.openxmlformats.org/drawingml/2006/main">
            <a:off x="762000" y="430086"/>
            <a:ext cx="1714500" cy="282829"/>
          </a:xfrm>
          <a:prstGeom xmlns:a="http://schemas.openxmlformats.org/drawingml/2006/main" prst="rect">
            <a:avLst/>
          </a:prstGeom>
        </p:spPr>
      </p:pic>
      <p:sp>
        <p:nvSpPr>
          <p:cNvPr id="2" name="СНАБЖЕНИЕ">
            <a:extLst xmlns:a="http://schemas.openxmlformats.org/drawingml/2006/main">
              <a:ext uri="{FF2B5EF4-FFF2-40B4-BE49-F238E27FC236}">
                <a16:creationId xmlns:a16="http://schemas.microsoft.com/office/drawing/2014/main" id="{F453BE17-463C-4C32-94EB-03667EC32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СНАБЖЕНИЕ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8924348D-78B2-40B4-A539-A233747A3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07">
            <a:extLst xmlns:a="http://schemas.openxmlformats.org/drawingml/2006/main">
              <a:ext uri="{FF2B5EF4-FFF2-40B4-BE49-F238E27FC236}">
                <a16:creationId xmlns:a16="http://schemas.microsoft.com/office/drawing/2014/main" id="{6220913F-1E66-4471-B4F4-AA98CEA67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5" name="Закупки опираются на потребность объекта">
            <a:extLst xmlns:a="http://schemas.openxmlformats.org/drawingml/2006/main">
              <a:ext uri="{FF2B5EF4-FFF2-40B4-BE49-F238E27FC236}">
                <a16:creationId xmlns:a16="http://schemas.microsoft.com/office/drawing/2014/main" id="{6199F958-5B0C-477C-9586-858C683F6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13716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Закупки опираются</a:t>
            </a:r>
          </a:p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на потребность объекта</a:t>
            </a:r>
          </a:p>
        </p:txBody>
      </p:sp>
      <p:sp>
        <p:nvSpPr>
          <p:cNvPr id="6" name="Заявка → заказ → поставка → приёмка">
            <a:extLst xmlns:a="http://schemas.openxmlformats.org/drawingml/2006/main">
              <a:ext uri="{FF2B5EF4-FFF2-40B4-BE49-F238E27FC236}">
                <a16:creationId xmlns:a16="http://schemas.microsoft.com/office/drawing/2014/main" id="{FD66F465-F108-4116-80BC-AF1A69C11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14600"/>
            <a:ext cx="131445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Заявка → заказ → поставка → приёмка</a:t>
            </a:r>
          </a:p>
        </p:txBody>
      </p:sp>
      <p:sp>
        <p:nvSpPr>
          <p:cNvPr id="7" name="Фон экрана supply">
            <a:extLst xmlns:a="http://schemas.openxmlformats.org/drawingml/2006/main">
              <a:ext uri="{FF2B5EF4-FFF2-40B4-BE49-F238E27FC236}">
                <a16:creationId xmlns:a16="http://schemas.microsoft.com/office/drawing/2014/main" id="{218B58D1-1B31-413C-AADD-B0CF9651E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24200"/>
            <a:ext cx="13754100" cy="4276947"/>
          </a:xfrm>
          <a:prstGeom xmlns:a="http://schemas.openxmlformats.org/drawingml/2006/main" prst="roundRect">
            <a:avLst>
              <a:gd name="adj" fmla="val 15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5DF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0cccab19044252"/>
          <a:stretch xmlns:a="http://schemas.openxmlformats.org/drawingml/2006/main"/>
        </p:blipFill>
        <p:spPr>
          <a:xfrm xmlns:a="http://schemas.openxmlformats.org/drawingml/2006/main">
            <a:off x="762000" y="3143250"/>
            <a:ext cx="13716000" cy="4238847"/>
          </a:xfrm>
          <a:prstGeom xmlns:a="http://schemas.openxmlformats.org/drawingml/2006/main" prst="roundRect">
            <a:avLst>
              <a:gd name="adj" fmla="val 1348"/>
            </a:avLst>
          </a:prstGeom>
        </p:spPr>
      </p:pic>
      <p:sp>
        <p:nvSpPr>
          <p:cNvPr id="9" name="Понятно, что нужно">
            <a:extLst xmlns:a="http://schemas.openxmlformats.org/drawingml/2006/main">
              <a:ext uri="{FF2B5EF4-FFF2-40B4-BE49-F238E27FC236}">
                <a16:creationId xmlns:a16="http://schemas.microsoft.com/office/drawing/2014/main" id="{C0834B8B-1F48-485F-84A8-4CFF3F6A7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524750"/>
            <a:ext cx="4048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Понятно, что нужно</a:t>
            </a:r>
          </a:p>
        </p:txBody>
      </p:sp>
      <p:sp>
        <p:nvSpPr>
          <p:cNvPr id="10" name="Виден бюджет закупки">
            <a:extLst xmlns:a="http://schemas.openxmlformats.org/drawingml/2006/main">
              <a:ext uri="{FF2B5EF4-FFF2-40B4-BE49-F238E27FC236}">
                <a16:creationId xmlns:a16="http://schemas.microsoft.com/office/drawing/2014/main" id="{3114FCBB-D533-4626-82DA-C5727E210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7524750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Виден бюджет закупки</a:t>
            </a:r>
          </a:p>
        </p:txBody>
      </p:sp>
      <p:sp>
        <p:nvSpPr>
          <p:cNvPr id="11" name="Сохраняется история">
            <a:extLst xmlns:a="http://schemas.openxmlformats.org/drawingml/2006/main">
              <a:ext uri="{FF2B5EF4-FFF2-40B4-BE49-F238E27FC236}">
                <a16:creationId xmlns:a16="http://schemas.microsoft.com/office/drawing/2014/main" id="{5D45CF8B-0589-4BBC-8A90-AFB20D048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7524750"/>
            <a:ext cx="4324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Сохраняется история</a:t>
            </a:r>
          </a:p>
        </p:txBody>
      </p:sp>
    </p:spTree>
    <p:extLst>
      <p:ext uri="{BB962C8B-B14F-4D97-AF65-F5344CB8AC3E}">
        <p14:creationId xmlns:p14="http://schemas.microsoft.com/office/powerpoint/2010/main" val="75545127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4c39f70dd04525"/>
          <a:stretch xmlns:a="http://schemas.openxmlformats.org/drawingml/2006/main"/>
        </p:blipFill>
        <p:spPr>
          <a:xfrm xmlns:a="http://schemas.openxmlformats.org/drawingml/2006/main">
            <a:off x="762000" y="430086"/>
            <a:ext cx="1714500" cy="282829"/>
          </a:xfrm>
          <a:prstGeom xmlns:a="http://schemas.openxmlformats.org/drawingml/2006/main" prst="rect">
            <a:avLst/>
          </a:prstGeom>
        </p:spPr>
      </p:pic>
      <p:sp>
        <p:nvSpPr>
          <p:cNvPr id="2" name="СКЛАДЫ">
            <a:extLst xmlns:a="http://schemas.openxmlformats.org/drawingml/2006/main">
              <a:ext uri="{FF2B5EF4-FFF2-40B4-BE49-F238E27FC236}">
                <a16:creationId xmlns:a16="http://schemas.microsoft.com/office/drawing/2014/main" id="{DC9C2030-BEB9-41CB-9A38-EBAA4B008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СКЛАДЫ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03AF8FE1-FA99-4B46-B0AD-5F05736F5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08">
            <a:extLst xmlns:a="http://schemas.openxmlformats.org/drawingml/2006/main">
              <a:ext uri="{FF2B5EF4-FFF2-40B4-BE49-F238E27FC236}">
                <a16:creationId xmlns:a16="http://schemas.microsoft.com/office/drawing/2014/main" id="{8D352B6B-8457-4EA7-BD8C-79BCE4170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5" name="Видно, что поступило и что осталось на складе">
            <a:extLst xmlns:a="http://schemas.openxmlformats.org/drawingml/2006/main">
              <a:ext uri="{FF2B5EF4-FFF2-40B4-BE49-F238E27FC236}">
                <a16:creationId xmlns:a16="http://schemas.microsoft.com/office/drawing/2014/main" id="{AFC924F3-81EE-4F98-992A-0D31698C1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13716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Видно, что поступило</a:t>
            </a:r>
          </a:p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и что осталось на складе</a:t>
            </a:r>
          </a:p>
        </p:txBody>
      </p:sp>
      <p:sp>
        <p:nvSpPr>
          <p:cNvPr id="6" name="Фон экрана warehouseMain">
            <a:extLst xmlns:a="http://schemas.openxmlformats.org/drawingml/2006/main">
              <a:ext uri="{FF2B5EF4-FFF2-40B4-BE49-F238E27FC236}">
                <a16:creationId xmlns:a16="http://schemas.microsoft.com/office/drawing/2014/main" id="{2B68A3F9-6721-49BE-BE98-822427D6F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00400"/>
            <a:ext cx="9563100" cy="4750991"/>
          </a:xfrm>
          <a:prstGeom xmlns:a="http://schemas.openxmlformats.org/drawingml/2006/main" prst="roundRect">
            <a:avLst>
              <a:gd name="adj" fmla="val 14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5DF"/>
            </a:solidFill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fa0fc9fcc04db9"/>
          <a:stretch xmlns:a="http://schemas.openxmlformats.org/drawingml/2006/main"/>
        </p:blipFill>
        <p:spPr>
          <a:xfrm xmlns:a="http://schemas.openxmlformats.org/drawingml/2006/main">
            <a:off x="762000" y="3219450"/>
            <a:ext cx="9525000" cy="4712891"/>
          </a:xfrm>
          <a:prstGeom xmlns:a="http://schemas.openxmlformats.org/drawingml/2006/main" prst="roundRect">
            <a:avLst>
              <a:gd name="adj" fmla="val 1213"/>
            </a:avLst>
          </a:prstGeom>
        </p:spPr>
      </p:pic>
      <p:sp>
        <p:nvSpPr>
          <p:cNvPr id="8" name="Остатки по местам">
            <a:extLst xmlns:a="http://schemas.openxmlformats.org/drawingml/2006/main">
              <a:ext uri="{FF2B5EF4-FFF2-40B4-BE49-F238E27FC236}">
                <a16:creationId xmlns:a16="http://schemas.microsoft.com/office/drawing/2014/main" id="{48E90BB7-20F8-4EFB-A353-256C45D5E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3209925"/>
            <a:ext cx="36195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Остатки по местам</a:t>
            </a:r>
          </a:p>
        </p:txBody>
      </p:sp>
      <p:sp>
        <p:nvSpPr>
          <p:cNvPr id="9" name="Склады, объекты и партии материалов.">
            <a:extLst xmlns:a="http://schemas.openxmlformats.org/drawingml/2006/main">
              <a:ext uri="{FF2B5EF4-FFF2-40B4-BE49-F238E27FC236}">
                <a16:creationId xmlns:a16="http://schemas.microsoft.com/office/drawing/2014/main" id="{9D5229FA-5F2A-4B32-96EB-BC4DB818A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3733800"/>
            <a:ext cx="3619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Склады, объекты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и партии материалов.</a:t>
            </a:r>
          </a:p>
        </p:txBody>
      </p:sp>
      <p:sp>
        <p:nvSpPr>
          <p:cNvPr id="10" name="Каждое движение">
            <a:extLst xmlns:a="http://schemas.openxmlformats.org/drawingml/2006/main">
              <a:ext uri="{FF2B5EF4-FFF2-40B4-BE49-F238E27FC236}">
                <a16:creationId xmlns:a16="http://schemas.microsoft.com/office/drawing/2014/main" id="{E9DCAD78-FC8D-4CD5-AF26-424CB2C0A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4838700"/>
            <a:ext cx="36195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Каждое движение</a:t>
            </a:r>
          </a:p>
        </p:txBody>
      </p:sp>
      <p:sp>
        <p:nvSpPr>
          <p:cNvPr id="11" name="Приёмка, выдача, возврат и списание.">
            <a:extLst xmlns:a="http://schemas.openxmlformats.org/drawingml/2006/main">
              <a:ext uri="{FF2B5EF4-FFF2-40B4-BE49-F238E27FC236}">
                <a16:creationId xmlns:a16="http://schemas.microsoft.com/office/drawing/2014/main" id="{047689F9-933D-4736-96AD-DE9943EAB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5362575"/>
            <a:ext cx="3619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Приёмка, выдача,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возврат и списание.</a:t>
            </a:r>
          </a:p>
        </p:txBody>
      </p:sp>
      <p:sp>
        <p:nvSpPr>
          <p:cNvPr id="12" name="Связь с работами">
            <a:extLst xmlns:a="http://schemas.openxmlformats.org/drawingml/2006/main">
              <a:ext uri="{FF2B5EF4-FFF2-40B4-BE49-F238E27FC236}">
                <a16:creationId xmlns:a16="http://schemas.microsoft.com/office/drawing/2014/main" id="{0DEF3FE9-7859-44CA-8153-FDE28A13C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86525"/>
            <a:ext cx="36195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Связь с работами</a:t>
            </a:r>
          </a:p>
        </p:txBody>
      </p:sp>
      <p:sp>
        <p:nvSpPr>
          <p:cNvPr id="13" name="Расход материалов сопоставляется с фактом.">
            <a:extLst xmlns:a="http://schemas.openxmlformats.org/drawingml/2006/main">
              <a:ext uri="{FF2B5EF4-FFF2-40B4-BE49-F238E27FC236}">
                <a16:creationId xmlns:a16="http://schemas.microsoft.com/office/drawing/2014/main" id="{580EED08-B9E2-4426-A988-1FD15A9B5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7010400"/>
            <a:ext cx="3619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Расход материалов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сопоставляется с фактом.</a:t>
            </a:r>
          </a:p>
        </p:txBody>
      </p:sp>
    </p:spTree>
    <p:extLst>
      <p:ext uri="{BB962C8B-B14F-4D97-AF65-F5344CB8AC3E}">
        <p14:creationId xmlns:p14="http://schemas.microsoft.com/office/powerpoint/2010/main" val="26623539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d365f4d5fd4fcc"/>
          <a:stretch xmlns:a="http://schemas.openxmlformats.org/drawingml/2006/main"/>
        </p:blipFill>
        <p:spPr>
          <a:xfrm xmlns:a="http://schemas.openxmlformats.org/drawingml/2006/main">
            <a:off x="762000" y="430086"/>
            <a:ext cx="1714500" cy="282829"/>
          </a:xfrm>
          <a:prstGeom xmlns:a="http://schemas.openxmlformats.org/drawingml/2006/main" prst="rect">
            <a:avLst/>
          </a:prstGeom>
        </p:spPr>
      </p:pic>
      <p:sp>
        <p:nvSpPr>
          <p:cNvPr id="2" name="СТРОЙКА">
            <a:extLst xmlns:a="http://schemas.openxmlformats.org/drawingml/2006/main">
              <a:ext uri="{FF2B5EF4-FFF2-40B4-BE49-F238E27FC236}">
                <a16:creationId xmlns:a16="http://schemas.microsoft.com/office/drawing/2014/main" id="{8A86D7FA-332B-4242-80C7-3D87CAC0B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76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СТРОЙКА</a:t>
            </a:r>
          </a:p>
        </p:txBody>
      </p:sp>
      <p:sp>
        <p:nvSpPr>
          <p:cNvPr id="3" name="smetrum.ru">
            <a:extLst xmlns:a="http://schemas.openxmlformats.org/drawingml/2006/main">
              <a:ext uri="{FF2B5EF4-FFF2-40B4-BE49-F238E27FC236}">
                <a16:creationId xmlns:a16="http://schemas.microsoft.com/office/drawing/2014/main" id="{4812ED98-2ECA-406A-B1B6-3721BACB7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1629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smetrum.ru</a:t>
            </a:r>
          </a:p>
        </p:txBody>
      </p:sp>
      <p:sp>
        <p:nvSpPr>
          <p:cNvPr id="4" name="09">
            <a:extLst xmlns:a="http://schemas.openxmlformats.org/drawingml/2006/main">
              <a:ext uri="{FF2B5EF4-FFF2-40B4-BE49-F238E27FC236}">
                <a16:creationId xmlns:a16="http://schemas.microsoft.com/office/drawing/2014/main" id="{DD84D538-9B96-40D9-9645-9E08AB063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0" y="81248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0">
                <a:solidFill>
                  <a:srgbClr val="6D645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D645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5" name="Фиксируйте выполненное, подтверждайте результат">
            <a:extLst xmlns:a="http://schemas.openxmlformats.org/drawingml/2006/main">
              <a:ext uri="{FF2B5EF4-FFF2-40B4-BE49-F238E27FC236}">
                <a16:creationId xmlns:a16="http://schemas.microsoft.com/office/drawing/2014/main" id="{B1D903BD-05A2-4B7D-A785-270DE6A91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43000"/>
            <a:ext cx="10668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Фиксируйте выполненное,</a:t>
            </a:r>
          </a:p>
          <a:p xmlns:a="http://schemas.openxmlformats.org/drawingml/2006/main">
            <a:pPr algn="l">
              <a:buNone/>
              <a:defRPr sz="4200" b="1">
                <a:solidFill>
                  <a:srgbClr val="193D2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93D2B"/>
                </a:solidFill>
                <a:latin typeface="Arial"/>
                <a:ea typeface="Arial"/>
                <a:cs typeface="Arial"/>
              </a:rPr>
              <a:t>подтверждайте результат</a:t>
            </a:r>
          </a:p>
        </p:txBody>
      </p:sp>
      <p:sp>
        <p:nvSpPr>
          <p:cNvPr id="6" name="Объёмы · фото · журнал работ · акты КС-2 и КС-3">
            <a:extLst xmlns:a="http://schemas.openxmlformats.org/drawingml/2006/main">
              <a:ext uri="{FF2B5EF4-FFF2-40B4-BE49-F238E27FC236}">
                <a16:creationId xmlns:a16="http://schemas.microsoft.com/office/drawing/2014/main" id="{416FCDE1-C6E1-4934-BEDC-2AA93ABB1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52700"/>
            <a:ext cx="100012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0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285B3F"/>
                </a:solidFill>
                <a:latin typeface="Arial"/>
                <a:ea typeface="Arial"/>
                <a:cs typeface="Arial"/>
              </a:rPr>
              <a:t>Объёмы · фото · журнал работ · акты КС-2 и КС-3</a:t>
            </a:r>
          </a:p>
        </p:txBody>
      </p:sp>
      <p:sp>
        <p:nvSpPr>
          <p:cNvPr id="7" name="Фон экрана construction">
            <a:extLst xmlns:a="http://schemas.openxmlformats.org/drawingml/2006/main">
              <a:ext uri="{FF2B5EF4-FFF2-40B4-BE49-F238E27FC236}">
                <a16:creationId xmlns:a16="http://schemas.microsoft.com/office/drawing/2014/main" id="{7A17EE48-C744-4F42-81DE-74733F137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67100"/>
            <a:ext cx="9658350" cy="4422329"/>
          </a:xfrm>
          <a:prstGeom xmlns:a="http://schemas.openxmlformats.org/drawingml/2006/main" prst="roundRect">
            <a:avLst>
              <a:gd name="adj" fmla="val 15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5DF"/>
            </a:solidFill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feac90ef464786"/>
          <a:stretch xmlns:a="http://schemas.openxmlformats.org/drawingml/2006/main"/>
        </p:blipFill>
        <p:spPr>
          <a:xfrm xmlns:a="http://schemas.openxmlformats.org/drawingml/2006/main">
            <a:off x="762000" y="3486150"/>
            <a:ext cx="9620250" cy="4384229"/>
          </a:xfrm>
          <a:prstGeom xmlns:a="http://schemas.openxmlformats.org/drawingml/2006/main" prst="roundRect">
            <a:avLst>
              <a:gd name="adj" fmla="val 1304"/>
            </a:avLst>
          </a:prstGeom>
        </p:spPr>
      </p:pic>
      <p:sp>
        <p:nvSpPr>
          <p:cNvPr id="9" name="Подложка мобильного экрана">
            <a:extLst xmlns:a="http://schemas.openxmlformats.org/drawingml/2006/main">
              <a:ext uri="{FF2B5EF4-FFF2-40B4-BE49-F238E27FC236}">
                <a16:creationId xmlns:a16="http://schemas.microsoft.com/office/drawing/2014/main" id="{5A023F88-69C3-4445-859A-9410DAECD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77625" y="2085975"/>
            <a:ext cx="2676525" cy="5721473"/>
          </a:xfrm>
          <a:prstGeom xmlns:a="http://schemas.openxmlformats.org/drawingml/2006/main" prst="roundRect">
            <a:avLst>
              <a:gd name="adj" fmla="val 74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5DF"/>
            </a:solidFill>
            <a:prstDash val="solid"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39537739a64aea"/>
          <a:stretch xmlns:a="http://schemas.openxmlformats.org/drawingml/2006/main"/>
        </p:blipFill>
        <p:spPr>
          <a:xfrm xmlns:a="http://schemas.openxmlformats.org/drawingml/2006/main">
            <a:off x="11525250" y="2133600"/>
            <a:ext cx="2581275" cy="5626223"/>
          </a:xfrm>
          <a:prstGeom xmlns:a="http://schemas.openxmlformats.org/drawingml/2006/main" prst="roundRect">
            <a:avLst>
              <a:gd name="adj" fmla="val 5904"/>
            </a:avLst>
          </a:prstGeom>
        </p:spPr>
      </p:pic>
      <p:sp>
        <p:nvSpPr>
          <p:cNvPr id="11" name="Работа на объекте">
            <a:extLst xmlns:a="http://schemas.openxmlformats.org/drawingml/2006/main">
              <a:ext uri="{FF2B5EF4-FFF2-40B4-BE49-F238E27FC236}">
                <a16:creationId xmlns:a16="http://schemas.microsoft.com/office/drawing/2014/main" id="{6208B99B-3743-47B1-A5AB-D6485AFEA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68100" y="1533525"/>
            <a:ext cx="2933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285B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85B3F"/>
                </a:solidFill>
                <a:latin typeface="Arial"/>
                <a:ea typeface="Arial"/>
                <a:cs typeface="Arial"/>
              </a:rPr>
              <a:t>Работа на объекте</a:t>
            </a:r>
          </a:p>
        </p:txBody>
      </p:sp>
    </p:spTree>
    <p:extLst>
      <p:ext uri="{BB962C8B-B14F-4D97-AF65-F5344CB8AC3E}">
        <p14:creationId xmlns:p14="http://schemas.microsoft.com/office/powerpoint/2010/main" val="1225738199"/>
      </p:ext>
    </p:extLst>
  </p:cSld>
</p:sld>
</file>

<file path=ppt/theme/theme1.xml><?xml version="1.0" encoding="utf-8"?>
<a:theme xmlns:a="http://schemas.openxmlformats.org/drawingml/2006/main" name="ChatGPT">
  <a:themeElements>
    <a:clrScheme name="Сметрум">
      <a:dk1>
        <a:srgbClr val="193D2B"/>
      </a:dk1>
      <a:lt1>
        <a:srgbClr val="FFFFFF"/>
      </a:lt1>
      <a:dk2>
        <a:srgbClr val="2B2723"/>
      </a:dk2>
      <a:lt2>
        <a:srgbClr val="FFFDFC"/>
      </a:lt2>
      <a:accent1>
        <a:srgbClr val="285B3F"/>
      </a:accent1>
      <a:accent2>
        <a:srgbClr val="FFD233"/>
      </a:accent2>
      <a:accent3>
        <a:srgbClr val="2464EA"/>
      </a:accent3>
      <a:accent4>
        <a:srgbClr val="EAF1EC"/>
      </a:accent4>
      <a:accent5>
        <a:srgbClr val="6D645E"/>
      </a:accent5>
      <a:accent6>
        <a:srgbClr val="2B2723"/>
      </a:accent6>
      <a:hlink>
        <a:srgbClr val="2464EA"/>
      </a:hlink>
      <a:folHlink>
        <a:srgbClr val="285B3F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Сметрум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2026-08-31T19:09:18.9620000Z</dcterms:created>
  <dcterms:modified xsi:type="dcterms:W3CDTF">2026-08-31T19:09:18.9620000Z</dcterms:modified>
</coreProperties>
</file>